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1"/>
  </p:notesMasterIdLst>
  <p:sldIdLst>
    <p:sldId id="256" r:id="rId2"/>
    <p:sldId id="339" r:id="rId3"/>
    <p:sldId id="317" r:id="rId4"/>
    <p:sldId id="258" r:id="rId5"/>
    <p:sldId id="340" r:id="rId6"/>
    <p:sldId id="410" r:id="rId7"/>
    <p:sldId id="422" r:id="rId8"/>
    <p:sldId id="431" r:id="rId9"/>
    <p:sldId id="423" r:id="rId10"/>
    <p:sldId id="411" r:id="rId11"/>
    <p:sldId id="376" r:id="rId12"/>
    <p:sldId id="433" r:id="rId13"/>
    <p:sldId id="378" r:id="rId14"/>
    <p:sldId id="375" r:id="rId15"/>
    <p:sldId id="434" r:id="rId16"/>
    <p:sldId id="379" r:id="rId17"/>
    <p:sldId id="435" r:id="rId18"/>
    <p:sldId id="436" r:id="rId19"/>
    <p:sldId id="439" r:id="rId20"/>
    <p:sldId id="438" r:id="rId21"/>
    <p:sldId id="432" r:id="rId22"/>
    <p:sldId id="437" r:id="rId23"/>
    <p:sldId id="440" r:id="rId24"/>
    <p:sldId id="441" r:id="rId25"/>
    <p:sldId id="444" r:id="rId26"/>
    <p:sldId id="443" r:id="rId27"/>
    <p:sldId id="380" r:id="rId28"/>
    <p:sldId id="419" r:id="rId29"/>
    <p:sldId id="314" r:id="rId30"/>
  </p:sldIdLst>
  <p:sldSz cx="9144000" cy="6858000" type="screen4x3"/>
  <p:notesSz cx="6858000" cy="9144000"/>
  <p:embeddedFontLst>
    <p:embeddedFont>
      <p:font typeface="Bebas Neue" panose="020B0604020202020204" charset="0"/>
      <p:regular r:id="rId32"/>
    </p:embeddedFont>
    <p:embeddedFont>
      <p:font typeface="Calibri" panose="020F0502020204030204" pitchFamily="34" charset="0"/>
      <p:regular r:id="rId33"/>
      <p:bold r:id="rId34"/>
      <p:italic r:id="rId35"/>
      <p:boldItalic r:id="rId36"/>
    </p:embeddedFont>
    <p:embeddedFont>
      <p:font typeface="Franklin Gothic" panose="020B0604020202020204" charset="0"/>
      <p:regular r:id="rId37"/>
      <p:bold r:id="rId38"/>
      <p:italic r:id="rId39"/>
      <p:boldItalic r:id="rId40"/>
    </p:embeddedFont>
    <p:embeddedFont>
      <p:font typeface="Roboto Condensed" panose="02000000000000000000" pitchFamily="2" charset="0"/>
      <p:regular r:id="rId41"/>
      <p:bold r:id="rId42"/>
      <p:italic r:id="rId43"/>
      <p:boldItalic r:id="rId44"/>
    </p:embeddedFont>
    <p:embeddedFont>
      <p:font typeface="Roboto Mon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a de las Mercedes Gajardo San Martín" initials="AdlMGSM" lastIdx="1" clrIdx="0">
    <p:extLst>
      <p:ext uri="{19B8F6BF-5375-455C-9EA6-DF929625EA0E}">
        <p15:presenceInfo xmlns:p15="http://schemas.microsoft.com/office/powerpoint/2012/main" userId="S::ale.gajardo@profesor.duoc.cl::370c6fd5-3d18-46a7-aae9-ad4ee56454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3403"/>
    <a:srgbClr val="FF0000"/>
    <a:srgbClr val="008000"/>
    <a:srgbClr val="0000DE"/>
    <a:srgbClr val="7BA8DF"/>
    <a:srgbClr val="AFC872"/>
    <a:srgbClr val="6599D9"/>
    <a:srgbClr val="F89B4E"/>
    <a:srgbClr val="996633"/>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81818" autoAdjust="0"/>
  </p:normalViewPr>
  <p:slideViewPr>
    <p:cSldViewPr snapToGrid="0" snapToObjects="1">
      <p:cViewPr varScale="1">
        <p:scale>
          <a:sx n="66" d="100"/>
          <a:sy n="66" d="100"/>
        </p:scale>
        <p:origin x="1298"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Crear un </a:t>
            </a:r>
            <a:r>
              <a:rPr lang="es-CL" sz="1200" b="1" dirty="0" err="1">
                <a:solidFill>
                  <a:prstClr val="white"/>
                </a:solidFill>
                <a:latin typeface="Calibri"/>
              </a:rPr>
              <a:t>Trigger</a:t>
            </a:r>
            <a:r>
              <a:rPr lang="es-CL" sz="1200" b="1" dirty="0">
                <a:solidFill>
                  <a:prstClr val="white"/>
                </a:solidFill>
                <a:latin typeface="Calibri"/>
              </a:rPr>
              <a:t> a Nivel de Sentencia</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Existen dos opciones para crear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Sentencia usando SQL Developer. La primera opción es abrir una Hoja de Trabajo de SQL (número 1) y escribir el código. Una vez finalizada el código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debe elegir la opción Ejecutar Script (número 2). Se debe recordar que en la base de datos sólo se guarda el código fuente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por lo tanto, si el código no posee errores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quedará almacenado en la base de datos (número 3), si el código tiene errores entonces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el</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se puede crear.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005582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Crear un </a:t>
            </a:r>
            <a:r>
              <a:rPr lang="es-CL" sz="1200" b="1" dirty="0" err="1">
                <a:solidFill>
                  <a:prstClr val="white"/>
                </a:solidFill>
                <a:latin typeface="Calibri"/>
              </a:rPr>
              <a:t>Trigger</a:t>
            </a:r>
            <a:r>
              <a:rPr lang="es-CL" sz="1200" b="1" dirty="0">
                <a:solidFill>
                  <a:prstClr val="white"/>
                </a:solidFill>
                <a:latin typeface="Calibri"/>
              </a:rPr>
              <a:t> a Nivel de Sentencia</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segunda opción es elegir Disparadores (número 1) y con el botón derecho del mouse seleccionar Nueva Disparador (número 2). Se abrirá una ventana en donde se le puede dar el nombre al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elegir a que tabla estará asociado, el tiempo en que se activará, la sentencia DML que los activará y definir que es una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Sentencia (número 3). Posteriormente al dar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click</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aceptar se abrirá el área de trabajo para escribir el código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Una vez que se ha finalizado se debe elegir la opción Compilar para que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quede almacenado  en la base de datos (número 4). Si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tiene errores, quedará almacenado en la base de datos el código fuente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Si existen errores, no se podrá crear. </a:t>
            </a: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4067342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 </a:t>
            </a:r>
            <a:r>
              <a:rPr lang="es-CL"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Sentencia</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el ejemplo, se crea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TRG_SEGURIDAD_EMP a nivel de una sentencia INSERT que se realice sobre la EMPLEADOS.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TRG_SEGURIDAD_EMP validará, antes de que se inserte una fila en la tabla, en que horario se está efectuando la operación. Si la hora en que se está insertado la nueva fila no está entre las 09:00 y 18:00 entonces se mostrará el mensaje definido en la excepción. Por lo tanto, primero se ejecuta la acción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TRG_SEGURIDAD_EMP  y posteriormente, si no hay error, se ejecuta la sentencia INSERT sobre la tabla EMPLEADOS.</a:t>
            </a:r>
          </a:p>
        </p:txBody>
      </p:sp>
    </p:spTree>
    <p:extLst>
      <p:ext uri="{BB962C8B-B14F-4D97-AF65-F5344CB8AC3E}">
        <p14:creationId xmlns:p14="http://schemas.microsoft.com/office/powerpoint/2010/main" val="1005582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Predicadores Condicionales</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sentencia o de fila si hay más de una operación DML  que puede activar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el cuerpo de éste se pueden usar los predicados condicionales  INSERTING, DELETING, and UPDATING para comprobar qué tipo de declaración disparó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628650" lvl="1" indent="-171450" algn="just" eaLnBrk="1" hangingPunct="1">
              <a:lnSpc>
                <a:spcPct val="90000"/>
              </a:lnSpc>
              <a:spcBef>
                <a:spcPct val="0"/>
              </a:spcBef>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INSERTING: retorna TRUE si la orden es INSERT.</a:t>
            </a:r>
          </a:p>
          <a:p>
            <a:pPr marL="628650" lvl="1" indent="-171450" algn="just" eaLnBrk="1" hangingPunct="1">
              <a:lnSpc>
                <a:spcPct val="90000"/>
              </a:lnSpc>
              <a:spcBef>
                <a:spcPct val="0"/>
              </a:spcBef>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DELETING: retorna TRUE si la orden es DELETE.</a:t>
            </a:r>
          </a:p>
          <a:p>
            <a:pPr marL="628650" lvl="1" indent="-171450" algn="just" eaLnBrk="1" hangingPunct="1">
              <a:lnSpc>
                <a:spcPct val="90000"/>
              </a:lnSpc>
              <a:spcBef>
                <a:spcPct val="0"/>
              </a:spcBef>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UPDATING: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retornaTRUE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si la orden es UPDATE.</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crea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TRG_VALIDA_DML_EMP para restringir el día y hora en que se producen todos los eventos de manipulación de datos en la tabla EMPLEADOS.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efectuará la validación del día y hora que se realiza cualquier sentencia INSERT, UPDATE o DELETE antes de que se haga efectiva en la tabla. En el caso de efectuarse una operación de UPDATE se valida sólo cuando se produzca una actualización sobre la columna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salary</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la tabla.</a:t>
            </a:r>
          </a:p>
        </p:txBody>
      </p:sp>
    </p:spTree>
    <p:extLst>
      <p:ext uri="{BB962C8B-B14F-4D97-AF65-F5344CB8AC3E}">
        <p14:creationId xmlns:p14="http://schemas.microsoft.com/office/powerpoint/2010/main" val="4110112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Uso de OLD y NEW en </a:t>
            </a:r>
            <a:r>
              <a:rPr lang="es-CL" sz="1200" b="1" dirty="0" err="1">
                <a:solidFill>
                  <a:prstClr val="white"/>
                </a:solidFill>
                <a:latin typeface="Calibri"/>
              </a:rPr>
              <a:t>Triggers</a:t>
            </a:r>
            <a:r>
              <a:rPr lang="es-CL" sz="1200" b="1" dirty="0">
                <a:solidFill>
                  <a:prstClr val="white"/>
                </a:solidFill>
                <a:latin typeface="Calibri"/>
              </a:rPr>
              <a:t> a Nivel de Fila</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Siempre que se activa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 Oracle crear y completa, en tiempo de ejecución dos estructuras de datos PL/SQL que funcionan como registros. Son los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pseudo-registros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NEW y OLD  ("pseudo" porque no comparten todas las propiedades de los registros PL/SQL reales). Para la misma fila que se está procesando:</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OLD almacena en el registro los valores originales (de las columnas) de la fila que está procesando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NEW contiene los valores originales de las columnas que no se modifican en la sentencia DML y los nuevos valores de las columnas que se modifican de la fila. </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a:solidFill>
                  <a:srgbClr val="000000"/>
                </a:solidFill>
                <a:latin typeface="Calibri" panose="020F0502020204030204" pitchFamily="34" charset="0"/>
                <a:ea typeface="Arial"/>
                <a:cs typeface="Calibri" panose="020F0502020204030204" pitchFamily="34" charset="0"/>
                <a:sym typeface="Arial"/>
              </a:rPr>
              <a:t>OLD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Y NEW tienen la misma estructura que un registro que se declara usando %ROWTYPE con la tabla asociada al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OLD y NEW se pueden usar como prefijos para referenciar el valor de una columna antes y después del cambio de dato.</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OLD y NEW se pueden utilizar sólo en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Filas.</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Deben ir precedidos por : (dos puntos) en cada sentencia PL/SQL o SQL.</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 se deben utilizar : (dos puntos) como prefijo si son referenciados en la condición de restricción WHEN.</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:NEW no se puede modificar en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AFTER a nivel de fila.</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:OLD nunca se puede modificar, sólo se puede leer.</a:t>
            </a:r>
          </a:p>
          <a:p>
            <a:pPr marL="0" indent="0" algn="just" eaLnBrk="1" hangingPunct="1">
              <a:lnSpc>
                <a:spcPct val="90000"/>
              </a:lnSpc>
              <a:spcBef>
                <a:spcPct val="0"/>
              </a:spcBef>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636735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Crear un </a:t>
            </a:r>
            <a:r>
              <a:rPr lang="es-CL" sz="1200" b="1" dirty="0" err="1">
                <a:solidFill>
                  <a:prstClr val="white"/>
                </a:solidFill>
                <a:latin typeface="Calibri"/>
              </a:rPr>
              <a:t>Trigger</a:t>
            </a:r>
            <a:r>
              <a:rPr lang="es-CL" sz="1200" b="1" dirty="0">
                <a:solidFill>
                  <a:prstClr val="white"/>
                </a:solidFill>
                <a:latin typeface="Calibri"/>
              </a:rPr>
              <a:t> a Nivel de Fila</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Existen dos opciones para crear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 usando SQL Developer. La primera opción es abrir una Hoja de Trabajo de SQL (número 1) y escribir el código. Una vez finalizada el código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debe elegir la opción Ejecutar Script (número 2). Se debe recordar que en la base de datos sólo se guarda el código fuente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por lo tanto, si el código no posee errores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quedará almacenado en la base de datos (número 3), si el código tiene errores entonces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el</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se puede crear.</a:t>
            </a:r>
          </a:p>
        </p:txBody>
      </p:sp>
    </p:spTree>
    <p:extLst>
      <p:ext uri="{BB962C8B-B14F-4D97-AF65-F5344CB8AC3E}">
        <p14:creationId xmlns:p14="http://schemas.microsoft.com/office/powerpoint/2010/main" val="309876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Crear un </a:t>
            </a:r>
            <a:r>
              <a:rPr lang="es-CL" sz="1200" b="1" dirty="0" err="1">
                <a:solidFill>
                  <a:prstClr val="white"/>
                </a:solidFill>
                <a:latin typeface="Calibri"/>
              </a:rPr>
              <a:t>Trigger</a:t>
            </a:r>
            <a:r>
              <a:rPr lang="es-CL" sz="1200" b="1" dirty="0">
                <a:solidFill>
                  <a:prstClr val="white"/>
                </a:solidFill>
                <a:latin typeface="Calibri"/>
              </a:rPr>
              <a:t> a Nivel de Fila</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segunda opción es elegir Disparadores (número 1) y con el botón derecho del mouse seleccionar Nueva Disparador (número 2). Se abrirá una ventana en donde se le puede dar el nombre al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elegir a que tabla estará asociado, el tiempo en que se activará, la sentencia DML que lo activará y desmarcar la opción Nivel de Sentencia (número 3). Posteriormente al dar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click</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aceptar se abrirá el área de trabajo para escribir el código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Una vez que se ha finalizado se debe elegir la opción Compilar para que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quede almacenado  en la base de datos (número 4). Si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tiene errores, quedará almacenado en la base de datos el código fuente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Si existen errores, no se podrá crear. </a:t>
            </a: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636368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 </a:t>
            </a:r>
            <a:r>
              <a:rPr lang="es-CL"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TRG_AUDIT_EMP se activará después de que una sentencia de DELETE, INSERT o UPDATE se ejecute sobre la tabla EMPLEADOS. Cuando alguna de las operaciones afecte a la tabla se insertará en la tabla AUDIT_EMP los valores que existían en la tabla EMPLEADOS (:OLD) y los nuevos valores que se desean insertar, actualizar o eliminar en la tabla (:NEW).</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dirty="0">
                <a:latin typeface="Calibri" panose="020F0502020204030204" pitchFamily="34" charset="0"/>
                <a:cs typeface="Calibri" panose="020F0502020204030204" pitchFamily="34" charset="0"/>
              </a:rPr>
              <a:t>A continuación se inserta un nuevo empleado en la tabla EMPLEADOS y el </a:t>
            </a:r>
            <a:r>
              <a:rPr lang="es-MX" sz="1200" dirty="0" err="1">
                <a:latin typeface="Calibri" panose="020F0502020204030204" pitchFamily="34" charset="0"/>
                <a:cs typeface="Calibri" panose="020F0502020204030204" pitchFamily="34" charset="0"/>
              </a:rPr>
              <a:t>trigger</a:t>
            </a:r>
            <a:r>
              <a:rPr lang="es-MX" sz="1200" dirty="0">
                <a:latin typeface="Calibri" panose="020F0502020204030204" pitchFamily="34" charset="0"/>
                <a:cs typeface="Calibri" panose="020F0502020204030204" pitchFamily="34" charset="0"/>
              </a:rPr>
              <a:t> </a:t>
            </a:r>
            <a:r>
              <a:rPr lang="en-US" sz="1200" b="0" dirty="0">
                <a:latin typeface="Calibri" panose="020F0502020204030204" pitchFamily="34" charset="0"/>
                <a:cs typeface="Calibri" panose="020F0502020204030204" pitchFamily="34" charset="0"/>
              </a:rPr>
              <a:t>TRG_AUDIT_EMP </a:t>
            </a:r>
            <a:r>
              <a:rPr lang="es-MX" sz="1200" dirty="0">
                <a:latin typeface="Calibri" panose="020F0502020204030204" pitchFamily="34" charset="0"/>
                <a:cs typeface="Calibri" panose="020F0502020204030204" pitchFamily="34" charset="0"/>
              </a:rPr>
              <a:t>se activa </a:t>
            </a:r>
            <a:r>
              <a:rPr lang="en-US" sz="1200" dirty="0" err="1">
                <a:latin typeface="Calibri" panose="020F0502020204030204" pitchFamily="34" charset="0"/>
                <a:cs typeface="Calibri" panose="020F0502020204030204" pitchFamily="34" charset="0"/>
              </a:rPr>
              <a:t>insertando</a:t>
            </a:r>
            <a:r>
              <a:rPr lang="en-US" sz="1200" dirty="0">
                <a:latin typeface="Calibri" panose="020F0502020204030204" pitchFamily="34" charset="0"/>
                <a:cs typeface="Calibri" panose="020F0502020204030204" pitchFamily="34" charset="0"/>
              </a:rPr>
              <a:t> los </a:t>
            </a:r>
            <a:r>
              <a:rPr lang="en-US" sz="1200" dirty="0" err="1">
                <a:latin typeface="Calibri" panose="020F0502020204030204" pitchFamily="34" charset="0"/>
                <a:cs typeface="Calibri" panose="020F0502020204030204" pitchFamily="34" charset="0"/>
              </a:rPr>
              <a:t>valores</a:t>
            </a:r>
            <a:r>
              <a:rPr lang="en-US" sz="1200" dirty="0">
                <a:latin typeface="Calibri" panose="020F0502020204030204" pitchFamily="34" charset="0"/>
                <a:cs typeface="Calibri" panose="020F0502020204030204" pitchFamily="34" charset="0"/>
              </a:rPr>
              <a:t> que </a:t>
            </a:r>
            <a:r>
              <a:rPr lang="en-US" sz="1200" dirty="0" err="1">
                <a:latin typeface="Calibri" panose="020F0502020204030204" pitchFamily="34" charset="0"/>
                <a:cs typeface="Calibri" panose="020F0502020204030204" pitchFamily="34" charset="0"/>
              </a:rPr>
              <a:t>existían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en</a:t>
            </a:r>
            <a:r>
              <a:rPr lang="en-US" sz="1200" dirty="0">
                <a:latin typeface="Calibri" panose="020F0502020204030204" pitchFamily="34" charset="0"/>
                <a:cs typeface="Calibri" panose="020F0502020204030204" pitchFamily="34" charset="0"/>
              </a:rPr>
              <a:t> la </a:t>
            </a:r>
            <a:r>
              <a:rPr lang="en-US" sz="1200" dirty="0" err="1">
                <a:latin typeface="Calibri" panose="020F0502020204030204" pitchFamily="34" charset="0"/>
                <a:cs typeface="Calibri" panose="020F0502020204030204" pitchFamily="34" charset="0"/>
              </a:rPr>
              <a:t>tabla</a:t>
            </a:r>
            <a:r>
              <a:rPr lang="en-US" sz="1200" dirty="0">
                <a:latin typeface="Calibri" panose="020F0502020204030204" pitchFamily="34" charset="0"/>
                <a:cs typeface="Calibri" panose="020F0502020204030204" pitchFamily="34" charset="0"/>
              </a:rPr>
              <a:t> (OLD) y los </a:t>
            </a:r>
            <a:r>
              <a:rPr lang="en-US" sz="1200" dirty="0" err="1">
                <a:latin typeface="Calibri" panose="020F0502020204030204" pitchFamily="34" charset="0"/>
                <a:cs typeface="Calibri" panose="020F0502020204030204" pitchFamily="34" charset="0"/>
              </a:rPr>
              <a:t>nuevos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valores</a:t>
            </a:r>
            <a:r>
              <a:rPr lang="en-US" sz="1200" dirty="0">
                <a:latin typeface="Calibri" panose="020F0502020204030204" pitchFamily="34" charset="0"/>
                <a:cs typeface="Calibri" panose="020F0502020204030204" pitchFamily="34" charset="0"/>
              </a:rPr>
              <a:t> (NEW) que se </a:t>
            </a:r>
            <a:r>
              <a:rPr lang="en-US" sz="1200" dirty="0" err="1">
                <a:latin typeface="Calibri" panose="020F0502020204030204" pitchFamily="34" charset="0"/>
                <a:cs typeface="Calibri" panose="020F0502020204030204" pitchFamily="34" charset="0"/>
              </a:rPr>
              <a:t>insertaron</a:t>
            </a:r>
            <a:r>
              <a:rPr lang="en-US" sz="1200" dirty="0">
                <a:latin typeface="Calibri" panose="020F0502020204030204" pitchFamily="34" charset="0"/>
                <a:cs typeface="Calibri" panose="020F0502020204030204" pitchFamily="34" charset="0"/>
              </a:rPr>
              <a:t>. Como </a:t>
            </a:r>
            <a:r>
              <a:rPr lang="en-US" sz="1200" dirty="0" err="1">
                <a:latin typeface="Calibri" panose="020F0502020204030204" pitchFamily="34" charset="0"/>
                <a:cs typeface="Calibri" panose="020F0502020204030204" pitchFamily="34" charset="0"/>
              </a:rPr>
              <a:t>en</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este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caso</a:t>
            </a:r>
            <a:r>
              <a:rPr lang="en-US" sz="1200" dirty="0">
                <a:latin typeface="Calibri" panose="020F0502020204030204" pitchFamily="34" charset="0"/>
                <a:cs typeface="Calibri" panose="020F0502020204030204" pitchFamily="34" charset="0"/>
              </a:rPr>
              <a:t> es una </a:t>
            </a:r>
            <a:r>
              <a:rPr lang="en-US" sz="1200" dirty="0" err="1">
                <a:latin typeface="Calibri" panose="020F0502020204030204" pitchFamily="34" charset="0"/>
                <a:cs typeface="Calibri" panose="020F0502020204030204" pitchFamily="34" charset="0"/>
              </a:rPr>
              <a:t>nueva</a:t>
            </a:r>
            <a:r>
              <a:rPr lang="en-US" sz="1200" dirty="0">
                <a:latin typeface="Calibri" panose="020F0502020204030204" pitchFamily="34" charset="0"/>
                <a:cs typeface="Calibri" panose="020F0502020204030204" pitchFamily="34" charset="0"/>
              </a:rPr>
              <a:t> fila la que se </a:t>
            </a:r>
            <a:r>
              <a:rPr lang="en-US" sz="1200" dirty="0" err="1">
                <a:latin typeface="Calibri" panose="020F0502020204030204" pitchFamily="34" charset="0"/>
                <a:cs typeface="Calibri" panose="020F0502020204030204" pitchFamily="34" charset="0"/>
              </a:rPr>
              <a:t>inserta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todos</a:t>
            </a:r>
            <a:r>
              <a:rPr lang="en-US" sz="1200" dirty="0">
                <a:latin typeface="Calibri" panose="020F0502020204030204" pitchFamily="34" charset="0"/>
                <a:cs typeface="Calibri" panose="020F0502020204030204" pitchFamily="34" charset="0"/>
              </a:rPr>
              <a:t> los OLD son </a:t>
            </a:r>
            <a:r>
              <a:rPr lang="en-US" sz="1200" dirty="0" err="1">
                <a:latin typeface="Calibri" panose="020F0502020204030204" pitchFamily="34" charset="0"/>
                <a:cs typeface="Calibri" panose="020F0502020204030204" pitchFamily="34" charset="0"/>
              </a:rPr>
              <a:t>nulos</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porque</a:t>
            </a:r>
            <a:r>
              <a:rPr lang="en-US" sz="1200" dirty="0">
                <a:latin typeface="Calibri" panose="020F0502020204030204" pitchFamily="34" charset="0"/>
                <a:cs typeface="Calibri" panose="020F0502020204030204" pitchFamily="34" charset="0"/>
              </a:rPr>
              <a:t> la fila no </a:t>
            </a:r>
            <a:r>
              <a:rPr lang="en-US" sz="1200" dirty="0" err="1">
                <a:latin typeface="Calibri" panose="020F0502020204030204" pitchFamily="34" charset="0"/>
                <a:cs typeface="Calibri" panose="020F0502020204030204" pitchFamily="34" charset="0"/>
              </a:rPr>
              <a:t>existe</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en</a:t>
            </a:r>
            <a:r>
              <a:rPr lang="en-US" sz="1200" dirty="0">
                <a:latin typeface="Calibri" panose="020F0502020204030204" pitchFamily="34" charset="0"/>
                <a:cs typeface="Calibri" panose="020F0502020204030204" pitchFamily="34" charset="0"/>
              </a:rPr>
              <a:t> la table EMPLEADOS.</a:t>
            </a:r>
            <a:endParaRPr lang="es-MX" sz="1200" b="1" dirty="0">
              <a:latin typeface="Calibri" panose="020F0502020204030204" pitchFamily="34" charset="0"/>
              <a:cs typeface="Calibri" panose="020F0502020204030204" pitchFamily="34" charset="0"/>
            </a:endParaRPr>
          </a:p>
          <a:p>
            <a:pPr marL="0" indent="0" algn="just" eaLnBrk="1" hangingPunct="1">
              <a:lnSpc>
                <a:spcPct val="90000"/>
              </a:lnSpc>
              <a:spcBef>
                <a:spcPct val="0"/>
              </a:spcBef>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284671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 </a:t>
            </a:r>
            <a:r>
              <a:rPr lang="es-CL"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Después se actualiza el salario y apellido del nuevo empleado y finalmente se elimina el empleado. En estas dos operaciones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TRG_AUDIT_EMP se ejecuta insertando los valores que existían en la tabla (OLD) y los nuevos valores (NEW) que actualizaron y eliminaron.</a:t>
            </a:r>
          </a:p>
        </p:txBody>
      </p:sp>
    </p:spTree>
    <p:extLst>
      <p:ext uri="{BB962C8B-B14F-4D97-AF65-F5344CB8AC3E}">
        <p14:creationId xmlns:p14="http://schemas.microsoft.com/office/powerpoint/2010/main" val="2195116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 </a:t>
            </a:r>
            <a:r>
              <a:rPr lang="es-CL"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el ejemplo, se crea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 TRG_U_PRESTAMO_SOCIAL que se activará antes que de que se realice un UPDATE sobre la tabla PRESTAMO_SOCIAL. Como este es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 se debe usar la cláusula FOR EACH ROW. </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hacer referencia a los nuevos valores de las columnas que se están actualizando en la sentencia UPDATE y a los nuevos valores que tendrán las columnas en la tabla se usa :NEW. Para hacer referencia a los valores que las columnas tienen en la tabla se usa OLD.</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Por lo tanto las acciones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serán las siguientes:</a:t>
            </a:r>
          </a:p>
          <a:p>
            <a:pPr marL="628650" lvl="1"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Validará si el valor con el que se está actualizando la de la fecha de pago es mayor a la fecha de vencimiento que existe en la tabla.</a:t>
            </a:r>
          </a:p>
          <a:p>
            <a:pPr marL="628650" lvl="1"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se cumple la condición anterior entonces se calculará el valor de la multa. Para esto se resta la nueva fecha de pago con la fecha de vencimiento que existe en la tabla y la cantidad de días que se obtenga será el porcentaje de la multa. El nuevo valor que se le asignará a la columna multa será entonces el valor del préstamo que existe en la tabla multiplicado por el porcentaje que se obtuvo.</a:t>
            </a:r>
          </a:p>
          <a:p>
            <a:pPr marL="628650" lvl="1"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nuevo valor que se le asignará a la columna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estado_pago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será El valor de la multa corresponde a </a:t>
            </a:r>
            <a:r>
              <a:rPr lang="es-MX" sz="1200" b="0" i="1" u="none" strike="noStrike" cap="none" dirty="0" err="1">
                <a:solidFill>
                  <a:srgbClr val="000000"/>
                </a:solidFill>
                <a:latin typeface="Calibri" panose="020F0502020204030204" pitchFamily="34" charset="0"/>
                <a:ea typeface="Arial"/>
                <a:cs typeface="Calibri" panose="020F0502020204030204" pitchFamily="34" charset="0"/>
                <a:sym typeface="Arial"/>
              </a:rPr>
              <a:t>días_de_atraso_calculado</a:t>
            </a:r>
            <a:r>
              <a:rPr lang="es-MX" sz="1200" b="0" i="1"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multa corresponde </a:t>
            </a:r>
            <a:r>
              <a:rPr lang="es-MX" sz="1200" b="0" i="1" u="none" strike="noStrike" cap="none" dirty="0" err="1">
                <a:solidFill>
                  <a:srgbClr val="000000"/>
                </a:solidFill>
                <a:latin typeface="Calibri" panose="020F0502020204030204" pitchFamily="34" charset="0"/>
                <a:ea typeface="Arial"/>
                <a:cs typeface="Calibri" panose="020F0502020204030204" pitchFamily="34" charset="0"/>
                <a:sym typeface="Arial"/>
              </a:rPr>
              <a:t>días_de_atraso_calculado</a:t>
            </a:r>
            <a:r>
              <a:rPr lang="es-MX" sz="1200" b="0" i="1"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del valor del préstamo.</a:t>
            </a:r>
          </a:p>
          <a:p>
            <a:pPr marL="628650" lvl="1" indent="-171450" algn="just" eaLnBrk="1" hangingPunct="1">
              <a:lnSpc>
                <a:spcPct val="90000"/>
              </a:lnSpc>
              <a:spcBef>
                <a:spcPct val="0"/>
              </a:spcBef>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937783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 </a:t>
            </a:r>
            <a:r>
              <a:rPr lang="es-CL"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Al realizar la actualización de las fecha de pago en la tabla PRESTAMO_SOCIAL se activará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creado anteriormente y actualizará las columnas multa y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estado_pago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acuerdo a los días de atraso que calculó con las nuevas fechas de pagos que se actualizaron los préstamos del ejemplo.</a:t>
            </a:r>
          </a:p>
          <a:p>
            <a:pPr marL="0" indent="0" algn="just" eaLnBrk="1" hangingPunct="1">
              <a:lnSpc>
                <a:spcPct val="90000"/>
              </a:lnSpc>
              <a:spcBef>
                <a:spcPct val="0"/>
              </a:spcBef>
              <a:buFont typeface="Arial" panose="020B0604020202020204" pitchFamily="34" charset="0"/>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NOTA: El </a:t>
            </a:r>
            <a:r>
              <a:rPr lang="es-MX"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 realizará el cálculo según la fecha en que se ejecute el script de poblado de la tabla PRESTAMO_SOCIAL.</a:t>
            </a:r>
          </a:p>
        </p:txBody>
      </p:sp>
    </p:spTree>
    <p:extLst>
      <p:ext uri="{BB962C8B-B14F-4D97-AF65-F5344CB8AC3E}">
        <p14:creationId xmlns:p14="http://schemas.microsoft.com/office/powerpoint/2010/main" val="3786044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 </a:t>
            </a:r>
            <a:r>
              <a:rPr lang="es-CL"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crea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 TRG_ACTUALIZA_STOCK que se activará después de que se realice un INSERT, UPDATE o DELETE sobre la tabla DETALLE_BOLETA. </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acciones que realizará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serán las siguientes:</a:t>
            </a:r>
          </a:p>
          <a:p>
            <a:pPr marL="628650" lvl="1"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se está insertando una fila en la tabla,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actualizará la tabla STOCK disminuyendo del stock del producto la cantidad que se está comprando.</a:t>
            </a:r>
          </a:p>
          <a:p>
            <a:pPr marL="628650" lvl="1"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se está actualizando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actualizará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sctock</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del producto con la nueva cantidad del producto que se está actualizando. Para esto, primero vuelve a sumar el stock del producto la cantidad anterior que se había comprado y le resta la nueva cantidad del producto que se está actualizando.</a:t>
            </a:r>
          </a:p>
          <a:p>
            <a:pPr marL="628650" lvl="1"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se está eliminando una compra,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actualizará el stock del producto sumándole la cantidad de la compra que se está eliminando.</a:t>
            </a:r>
          </a:p>
        </p:txBody>
      </p:sp>
    </p:spTree>
    <p:extLst>
      <p:ext uri="{BB962C8B-B14F-4D97-AF65-F5344CB8AC3E}">
        <p14:creationId xmlns:p14="http://schemas.microsoft.com/office/powerpoint/2010/main" val="2781596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 </a:t>
            </a:r>
            <a:r>
              <a:rPr lang="es-CL"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 continuación se inserta una nueva compra con la boleta 105. Con esta boleta se compra el producto 2000 por lo tanto,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rebajó el stock de este producto según la cantidad vendida. </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Después de modifica la cantidad vendida del producto 3000 de la boleta 100 por lo tanto,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actualizó el stock del producto 3000 según la nueva cantidad.</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Finalmente se elimina la boleta 101 por lo tanto,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aumento el stock de los productos que se compraron con la boleta eliminada.</a:t>
            </a:r>
          </a:p>
        </p:txBody>
      </p:sp>
    </p:spTree>
    <p:extLst>
      <p:ext uri="{BB962C8B-B14F-4D97-AF65-F5344CB8AC3E}">
        <p14:creationId xmlns:p14="http://schemas.microsoft.com/office/powerpoint/2010/main" val="4144599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 </a:t>
            </a:r>
            <a:r>
              <a:rPr lang="es-CL"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crea la función almacenada FN_OBT_VALOR_COM que obtiene el porcentaje de comisión de la tabla TRAMO_PORC_COMISION según el salario del empleado. </a:t>
            </a:r>
          </a:p>
        </p:txBody>
      </p:sp>
    </p:spTree>
    <p:extLst>
      <p:ext uri="{BB962C8B-B14F-4D97-AF65-F5344CB8AC3E}">
        <p14:creationId xmlns:p14="http://schemas.microsoft.com/office/powerpoint/2010/main" val="1447222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 </a:t>
            </a:r>
            <a:r>
              <a:rPr lang="es-CL"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 continuación se crea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TRG_IU_ASIG_PORC_COM asociado a la tabla EMPLEADOS y que se activará cuando se inserte una fila o se actualice la columna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salary</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la tabla. Si el trabajo del empleado es SA_REP el porcentaje de comisión será 30% si el trabajo del empleado es diferente a SA_REP el porcentaje de comisión se obtiene a través de la función almacenada FN_OBT_VALOR_COM.</a:t>
            </a:r>
          </a:p>
        </p:txBody>
      </p:sp>
    </p:spTree>
    <p:extLst>
      <p:ext uri="{BB962C8B-B14F-4D97-AF65-F5344CB8AC3E}">
        <p14:creationId xmlns:p14="http://schemas.microsoft.com/office/powerpoint/2010/main" val="2481561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Usando Restricciones en un </a:t>
            </a:r>
            <a:r>
              <a:rPr lang="es-CL" sz="1200" b="1" dirty="0" err="1">
                <a:solidFill>
                  <a:prstClr val="white"/>
                </a:solidFill>
                <a:latin typeface="Calibri"/>
              </a:rPr>
              <a:t>Trigger</a:t>
            </a:r>
            <a:r>
              <a:rPr lang="es-CL" sz="1200" b="1" dirty="0">
                <a:solidFill>
                  <a:prstClr val="white"/>
                </a:solidFill>
                <a:latin typeface="Calibri"/>
              </a:rPr>
              <a:t> a Nivel de Fila</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Opcionalmente, se puede incluir una restricción en la definición de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 especificando una expresión SQL booleana en una cláusula WHEN. Si se incluye una cláusula WHEN en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entonces la expresión en la cláusula WHEN se evalúa para cada fila afectada por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la expresión se evalúa como TRUE para una fila, entonces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ejecuta para esa fila. Sin embargo, si la expresión se evalúa como FALSO o NO ES VERDADERA para una fila, entonces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se ejecuta para esa fila. La evaluación de la cláusula WHEN no tiene un efecto sobre la ejecución de la sentencia SQL que activo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decir, la sentencia SQL que activó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se revierte si la expresión en una cláusula WHEN se evalúa como FALSO.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cláusula WHEN no se puede incluir en la definición de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sentencia.</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TRG_IU_ASIG_COM_JOB_SA_REP se ejecutará antes de insertar una nueva fila o de actualizar la columna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salary</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la tabla EMPLEADOS sólo si el trabajo es igual a SA_REP. Si la operación realizada es la inserción de una fila en la tabla EMPLEADOS, entonces se le asignará al porcentaje de comisión el valor cero, si es una actualización el porcentaje de comisión será igual al porcentaje actual más 0.05.</a:t>
            </a:r>
          </a:p>
        </p:txBody>
      </p:sp>
    </p:spTree>
    <p:extLst>
      <p:ext uri="{BB962C8B-B14F-4D97-AF65-F5344CB8AC3E}">
        <p14:creationId xmlns:p14="http://schemas.microsoft.com/office/powerpoint/2010/main" val="676203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Eliminar un </a:t>
            </a:r>
            <a:r>
              <a:rPr lang="es-MX"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eliminar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existen tres opciones. La primera, se ejecuta implícitamente al eliminar la tabla asociada al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segunda opción es usando la sentencia DROP TRIGGER.</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628650" lvl="1" indent="-171450" algn="just" eaLnBrk="1" hangingPunct="1">
              <a:lnSpc>
                <a:spcPct val="80000"/>
              </a:lnSpc>
              <a:buFont typeface="Courier New" panose="02070309020205020404" pitchFamily="49" charset="0"/>
              <a:buChar char="o"/>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nombre_trigger</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se desea eliminar.</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elimina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TRG_U_PRESTAMO_SOCIAL.</a:t>
            </a:r>
          </a:p>
          <a:p>
            <a:pPr marL="0" marR="0" lvl="0" indent="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None/>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segunda opción es eliminar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forma gráfica a través de SQL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Developer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esto, se debe elegir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se desea eliminar, con el botón derecho del mouse aparecerá la venta con las opciones que se muestran y dar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click</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Borrar Disparador. </a:t>
            </a:r>
          </a:p>
        </p:txBody>
      </p:sp>
    </p:spTree>
    <p:extLst>
      <p:ext uri="{BB962C8B-B14F-4D97-AF65-F5344CB8AC3E}">
        <p14:creationId xmlns:p14="http://schemas.microsoft.com/office/powerpoint/2010/main" val="2272435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Conceptos Generales de </a:t>
            </a:r>
            <a:r>
              <a:rPr lang="es-MX"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Base de Datos o Disparador es un bloque PL/SQL con nombre o procedimiento PL/SQL asociado a una tabla, vista, esquema o Base de Datos. Sin embargo, los procedimientos y disparadores se diferencian en la forma en que se invocan. Un procedimiento es ejecutado explícitamente por un usuario, una aplicación o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activan implícitamente por la base de datos de Oracle cuando se produce un hecho desencadenante, sin importar qué usuario está conectado o la aplicación que se está utilizando.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acciones de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pueden considerar ejecutar un conjunto de sentencias SQL, PL/SQL y subprogramas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Base de Datos se ejecutan implícitamente cuando ocurren los siguientes eventos: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Operaciones DML sobre una tabla.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Operaciones DML sobre una vista, con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INSTAED OF.</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Sentencias DDL como son CREATE o ALTER.</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son elementos críticos de una aplicación bien diseñada y construida en la base de datos de Oracle ya se pueden utilizar para: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Mantener la integridad referencial entre las tablas. Se implementa sobre todo cuando las tablas primaria y secundaria están en diferentes servidores o nodos de una base de datos distribuida.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Auditar cambios en los datos.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Automatizar el mantenimiento de la base de datos.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Seguridad. Se puede controlar cualquier acción que los usuarios realicen en las tablas y/o en la base de datos.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Efectuar cualquier acción cuando una tabla es modificada.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Eventos de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loggin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puede controlar las conexiones que se realice a la base de datos.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activan implícitamente  por la base de datos en respuesta a un evento especifico, sin importar qué usuario está conectado o la aplicación que se está utilizando</a:t>
            </a:r>
          </a:p>
        </p:txBody>
      </p:sp>
    </p:spTree>
    <p:extLst>
      <p:ext uri="{BB962C8B-B14F-4D97-AF65-F5344CB8AC3E}">
        <p14:creationId xmlns:p14="http://schemas.microsoft.com/office/powerpoint/2010/main" val="295511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Características de los </a:t>
            </a:r>
            <a:r>
              <a:rPr lang="es-MX"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almacena sólo el código fuente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por lo tanto se compila cada vez que se activan.</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acciones de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pueden considerar ejecutar un conjunto de sentencias SQL, PL/SQL y subprogramas.</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admite parámetros.</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Pueden afectar a N filas.</a:t>
            </a:r>
          </a:p>
          <a:p>
            <a:pPr marL="171450" marR="0" lvl="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definir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debe:</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Especificar las condiciones bajo las cuales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será ejecutado.</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Especificar las acciones que se realizarán cuando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ejecute.</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los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asociados a filas se debe especificar el tiempo, lo que determina si el disparador se activa antes o después de que se ejecute la condición de activación.</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nombre de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debe ser único con respecto a otro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del mismo esquema.</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Cuando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falla, el servidor Oracle realiza automáticamente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Rollback</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las sentencias que conforman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 habilitar y deshabilitar, pero no se puede invocar explícitamente. Cuando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está Deshabilitado no se activa.</a:t>
            </a:r>
          </a:p>
          <a:p>
            <a:pPr marL="171450" indent="-171450" algn="just" eaLnBrk="1" hangingPunct="1">
              <a:lnSpc>
                <a:spcPct val="80000"/>
              </a:lnSpc>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55515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Eventos que un </a:t>
            </a:r>
            <a:r>
              <a:rPr lang="es-MX"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 puede Controlar</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evento o estado de activación es la sentencia SQL, evento de base de datos, o un evento de usuario que hace que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active. Un evento de activación puede ser:</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sentencia INSERT, UPDATE o DELETE en una tabla específica (o vista, en algunos casos). Los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DML son los más comunes y están disponibles para activarse cuando que se inserta, actualiza o elimina una o más filas de una tabla. Estos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pueden utilizar para realizar validaciones, establecer valores por defecto, auditar cambios e incluso no permitir ciertas operaciones DML. </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EN ESTA ASIGNATURA VEREMOS SOLO ESTE TIPO DE TRIGGERS ASOCIADOS A TABLAS YA QUE SON LOS MAS COMUNES DE USAR.</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sentencia CREATE, ALTER o DROP en cualquier objeto de esquema. Los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ES"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DDL se </a:t>
            </a:r>
            <a:r>
              <a:rPr lang="es-ES" sz="1200" dirty="0"/>
              <a:t>pueden utilizar para realizar auditorías y prevenir que se ejecuten ciertas sentencias DDL.</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inicio o cierre de una instancia o base de datos (startup,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shutdown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un mensaje de error específico o cualquier mensaje de error, el inicio o cierre de sesión de usuario (logo,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logoff</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eventos de la base de datos se activan cada vez que la base de datos se inicia o se apaga, cuando un usuario inicia o cierra sesión, y cuando se produce un error de Oracle. Estos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proporcionan un medio de seguimiento de la actividad en la base de datos.</a:t>
            </a:r>
          </a:p>
          <a:p>
            <a:pPr marL="171450" indent="-171450" algn="just" eaLnBrk="1" hangingPunct="1">
              <a:lnSpc>
                <a:spcPct val="80000"/>
              </a:lnSpc>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evento que activa al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o una sentencia dentro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pueden causar que una o más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constraints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integridad sean chequeadas.</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puede activar otros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lo que se conoce como activación de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cascada.</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Todas las acciones y chequeos realizados como resultado de una sentencia SQL deben ser satisfactorias. Si una excepción se genera dentro de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la excepción no es manejada explícitamente, todas las acciones realizadas por la sentencia SQL no se efectúan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Rollback</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incluyendo acciones realizadas por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activado.</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Lo anterior se realiza para garantizar que la integridad de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constraint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nunca se vea comprometidas por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Cuando se ejecuta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 tablas referenciadas pueden sufrir cambios por las transacciones de otros usuarios. En todos los casos, una imagen de lectura consistente es garantizada para los valores modificados que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necesita leer o actualizar. </a:t>
            </a:r>
          </a:p>
          <a:p>
            <a:pPr marL="171450" indent="-171450" algn="just" eaLnBrk="1" hangingPunct="1">
              <a:lnSpc>
                <a:spcPct val="80000"/>
              </a:lnSpc>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17652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dirty="0">
                <a:solidFill>
                  <a:prstClr val="white"/>
                </a:solidFill>
                <a:latin typeface="Calibri"/>
              </a:rPr>
              <a:t>Características de un </a:t>
            </a:r>
            <a:r>
              <a:rPr lang="es-MX" sz="1200" b="1" dirty="0" err="1">
                <a:solidFill>
                  <a:prstClr val="white"/>
                </a:solidFill>
                <a:latin typeface="Calibri"/>
              </a:rPr>
              <a:t>Trigger</a:t>
            </a:r>
            <a:r>
              <a:rPr lang="es-MX" sz="1200" b="1" dirty="0">
                <a:solidFill>
                  <a:prstClr val="white"/>
                </a:solidFill>
                <a:latin typeface="Calibri"/>
              </a:rPr>
              <a:t> Asociado a una Tabla</a:t>
            </a:r>
            <a:endParaRPr lang="es-MX" sz="1200" b="1" i="0" u="none" strike="noStrike" cap="none" dirty="0">
              <a:solidFill>
                <a:srgbClr val="000000"/>
              </a:solidFill>
              <a:latin typeface="Calibri" panose="020F0502020204030204" pitchFamily="34" charset="0"/>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CL" sz="1200" dirty="0">
                <a:latin typeface="Arial" pitchFamily="34" charset="0"/>
                <a:cs typeface="Arial" pitchFamily="34" charset="0"/>
              </a:rPr>
              <a:t>Un evento que </a:t>
            </a:r>
            <a:r>
              <a:rPr lang="es-MX" sz="1200" dirty="0">
                <a:latin typeface="Arial" pitchFamily="34" charset="0"/>
                <a:cs typeface="Arial" pitchFamily="34" charset="0"/>
              </a:rPr>
              <a:t>activa al </a:t>
            </a:r>
            <a:r>
              <a:rPr lang="es-MX" sz="1200" dirty="0" err="1">
                <a:latin typeface="Arial" pitchFamily="34" charset="0"/>
                <a:cs typeface="Arial" pitchFamily="34" charset="0"/>
              </a:rPr>
              <a:t>trigger</a:t>
            </a:r>
            <a:r>
              <a:rPr lang="es-MX" sz="1200" dirty="0">
                <a:latin typeface="Arial" pitchFamily="34" charset="0"/>
                <a:cs typeface="Arial" pitchFamily="34" charset="0"/>
              </a:rPr>
              <a:t> o una sentencia dentro del </a:t>
            </a:r>
            <a:r>
              <a:rPr lang="es-MX" sz="1200" dirty="0" err="1">
                <a:latin typeface="Arial" pitchFamily="34" charset="0"/>
                <a:cs typeface="Arial" pitchFamily="34" charset="0"/>
              </a:rPr>
              <a:t>trigger</a:t>
            </a:r>
            <a:r>
              <a:rPr lang="es-MX" sz="1200" dirty="0">
                <a:latin typeface="Arial" pitchFamily="34" charset="0"/>
                <a:cs typeface="Arial" pitchFamily="34" charset="0"/>
              </a:rPr>
              <a:t> pueden causar que una o más </a:t>
            </a:r>
            <a:r>
              <a:rPr lang="es-MX" sz="1200" dirty="0" err="1">
                <a:latin typeface="Arial" pitchFamily="34" charset="0"/>
                <a:cs typeface="Arial" pitchFamily="34" charset="0"/>
              </a:rPr>
              <a:t>constraints</a:t>
            </a:r>
            <a:r>
              <a:rPr lang="es-MX" sz="1200" dirty="0">
                <a:latin typeface="Arial" pitchFamily="34" charset="0"/>
                <a:cs typeface="Arial" pitchFamily="34" charset="0"/>
              </a:rPr>
              <a:t> de integridad sean chequeadas.</a:t>
            </a:r>
          </a:p>
          <a:p>
            <a:pPr marL="171450" indent="-171450" algn="just" eaLnBrk="1" hangingPunct="1">
              <a:lnSpc>
                <a:spcPct val="80000"/>
              </a:lnSpc>
              <a:buFont typeface="Arial" panose="020B0604020202020204" pitchFamily="34" charset="0"/>
              <a:buChar char="•"/>
            </a:pPr>
            <a:r>
              <a:rPr lang="es-MX" sz="1200" baseline="0" dirty="0">
                <a:latin typeface="Arial" pitchFamily="34" charset="0"/>
                <a:cs typeface="Arial" pitchFamily="34" charset="0"/>
              </a:rPr>
              <a:t>Un </a:t>
            </a:r>
            <a:r>
              <a:rPr lang="es-MX" sz="1200" dirty="0" err="1">
                <a:latin typeface="Arial" pitchFamily="34" charset="0"/>
                <a:cs typeface="Arial" pitchFamily="34" charset="0"/>
              </a:rPr>
              <a:t>trigger</a:t>
            </a:r>
            <a:r>
              <a:rPr lang="es-MX" sz="1200" dirty="0">
                <a:latin typeface="Arial" pitchFamily="34" charset="0"/>
                <a:cs typeface="Arial" pitchFamily="34" charset="0"/>
              </a:rPr>
              <a:t> puede activar otros </a:t>
            </a:r>
            <a:r>
              <a:rPr lang="es-MX" sz="1200" dirty="0" err="1">
                <a:latin typeface="Arial" pitchFamily="34" charset="0"/>
                <a:cs typeface="Arial" pitchFamily="34" charset="0"/>
              </a:rPr>
              <a:t>triggers</a:t>
            </a:r>
            <a:r>
              <a:rPr lang="es-MX" sz="1200" dirty="0">
                <a:latin typeface="Arial" pitchFamily="34" charset="0"/>
                <a:cs typeface="Arial" pitchFamily="34" charset="0"/>
              </a:rPr>
              <a:t> lo que se conoce como activación de </a:t>
            </a:r>
            <a:r>
              <a:rPr lang="es-MX" sz="1200" dirty="0" err="1">
                <a:latin typeface="Arial" pitchFamily="34" charset="0"/>
                <a:cs typeface="Arial" pitchFamily="34" charset="0"/>
              </a:rPr>
              <a:t>trigger</a:t>
            </a:r>
            <a:r>
              <a:rPr lang="es-MX" sz="1200" dirty="0">
                <a:latin typeface="Arial" pitchFamily="34" charset="0"/>
                <a:cs typeface="Arial" pitchFamily="34" charset="0"/>
              </a:rPr>
              <a:t> en cascada.</a:t>
            </a:r>
          </a:p>
          <a:p>
            <a:pPr marL="171450" indent="-171450" algn="just" eaLnBrk="1" hangingPunct="1">
              <a:lnSpc>
                <a:spcPct val="80000"/>
              </a:lnSpc>
              <a:buFont typeface="Arial" panose="020B0604020202020204" pitchFamily="34" charset="0"/>
              <a:buChar char="•"/>
            </a:pPr>
            <a:r>
              <a:rPr lang="es-MX" sz="1200" dirty="0">
                <a:latin typeface="Arial" pitchFamily="34" charset="0"/>
                <a:cs typeface="Arial" pitchFamily="34" charset="0"/>
              </a:rPr>
              <a:t>Todas las acciones y chequeos realizados como resultado de una sentencia SQL deben ser satisfactorias. Si se genera una excepción se genera dentro de un </a:t>
            </a:r>
            <a:r>
              <a:rPr lang="es-MX" sz="1200" dirty="0" err="1">
                <a:latin typeface="Arial" pitchFamily="34" charset="0"/>
                <a:cs typeface="Arial" pitchFamily="34" charset="0"/>
              </a:rPr>
              <a:t>trigger</a:t>
            </a:r>
            <a:r>
              <a:rPr lang="es-MX" sz="1200" dirty="0">
                <a:latin typeface="Arial" pitchFamily="34" charset="0"/>
                <a:cs typeface="Arial" pitchFamily="34" charset="0"/>
              </a:rPr>
              <a:t> y la excepción no es manejada explícitamente, todas las acciones realizadas por la sentencia SQL no se efectúan (</a:t>
            </a:r>
            <a:r>
              <a:rPr lang="es-MX" sz="1200" dirty="0" err="1">
                <a:latin typeface="Arial" pitchFamily="34" charset="0"/>
                <a:cs typeface="Arial" pitchFamily="34" charset="0"/>
              </a:rPr>
              <a:t>Rollback</a:t>
            </a:r>
            <a:r>
              <a:rPr lang="es-MX" sz="1200" dirty="0">
                <a:latin typeface="Arial" pitchFamily="34" charset="0"/>
                <a:cs typeface="Arial" pitchFamily="34" charset="0"/>
              </a:rPr>
              <a:t>) incluyendo acciones realizadas por el </a:t>
            </a:r>
            <a:r>
              <a:rPr lang="es-MX" sz="1200" dirty="0" err="1">
                <a:latin typeface="Arial" pitchFamily="34" charset="0"/>
                <a:cs typeface="Arial" pitchFamily="34" charset="0"/>
              </a:rPr>
              <a:t>trigger</a:t>
            </a:r>
            <a:r>
              <a:rPr lang="es-MX" sz="1200" dirty="0">
                <a:latin typeface="Arial" pitchFamily="34" charset="0"/>
                <a:cs typeface="Arial" pitchFamily="34" charset="0"/>
              </a:rPr>
              <a:t> activado. Esto se realiza para garantizar que la integridad de </a:t>
            </a:r>
            <a:r>
              <a:rPr lang="es-MX" sz="1200" dirty="0" err="1">
                <a:latin typeface="Arial" pitchFamily="34" charset="0"/>
                <a:cs typeface="Arial" pitchFamily="34" charset="0"/>
              </a:rPr>
              <a:t>constraint</a:t>
            </a:r>
            <a:r>
              <a:rPr lang="es-MX" sz="1200" dirty="0">
                <a:latin typeface="Arial" pitchFamily="34" charset="0"/>
                <a:cs typeface="Arial" pitchFamily="34" charset="0"/>
              </a:rPr>
              <a:t> nunca se vea comprometidas por un </a:t>
            </a:r>
            <a:r>
              <a:rPr lang="es-MX" sz="1200" dirty="0" err="1">
                <a:latin typeface="Arial" pitchFamily="34" charset="0"/>
                <a:cs typeface="Arial" pitchFamily="34" charset="0"/>
              </a:rPr>
              <a:t>trigger</a:t>
            </a:r>
            <a:r>
              <a:rPr lang="es-MX" sz="1200" dirty="0">
                <a:latin typeface="Arial" pitchFamily="34" charset="0"/>
                <a:cs typeface="Arial" pitchFamily="34" charset="0"/>
              </a:rPr>
              <a:t>. </a:t>
            </a:r>
          </a:p>
          <a:p>
            <a:pPr marL="171450" indent="-171450" algn="just" eaLnBrk="1" hangingPunct="1">
              <a:lnSpc>
                <a:spcPct val="80000"/>
              </a:lnSpc>
              <a:buFont typeface="Arial" panose="020B0604020202020204" pitchFamily="34" charset="0"/>
              <a:buChar char="•"/>
            </a:pPr>
            <a:r>
              <a:rPr lang="es-MX" sz="1200" dirty="0">
                <a:latin typeface="Arial" pitchFamily="34" charset="0"/>
                <a:cs typeface="Arial" pitchFamily="34" charset="0"/>
              </a:rPr>
              <a:t>Cuando se ejecuta un </a:t>
            </a:r>
            <a:r>
              <a:rPr lang="es-MX" sz="1200" dirty="0" err="1">
                <a:latin typeface="Arial" pitchFamily="34" charset="0"/>
                <a:cs typeface="Arial" pitchFamily="34" charset="0"/>
              </a:rPr>
              <a:t>trigger</a:t>
            </a:r>
            <a:r>
              <a:rPr lang="es-MX" sz="1200" dirty="0">
                <a:latin typeface="Arial" pitchFamily="34" charset="0"/>
                <a:cs typeface="Arial" pitchFamily="34" charset="0"/>
              </a:rPr>
              <a:t> la tablas referenciadas pueden sufrir cambios por las transacciones de otros usuarios. En todos los casos, una imagen de lectura consistente es garantizada para los valores modificados que el </a:t>
            </a:r>
            <a:r>
              <a:rPr lang="es-MX" sz="1200" dirty="0" err="1">
                <a:latin typeface="Arial" pitchFamily="34" charset="0"/>
                <a:cs typeface="Arial" pitchFamily="34" charset="0"/>
              </a:rPr>
              <a:t>trigger</a:t>
            </a:r>
            <a:r>
              <a:rPr lang="es-MX" sz="1200" dirty="0">
                <a:latin typeface="Arial" pitchFamily="34" charset="0"/>
                <a:cs typeface="Arial" pitchFamily="34" charset="0"/>
              </a:rPr>
              <a:t> necesita leer o actualizar.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Arial" pitchFamily="34" charset="0"/>
                <a:ea typeface="Arial"/>
                <a:cs typeface="Arial" pitchFamily="34" charset="0"/>
                <a:sym typeface="Arial"/>
              </a:rPr>
              <a:t>Si se elimina la tabla, se eliminan todos los </a:t>
            </a:r>
            <a:r>
              <a:rPr lang="es-MX" sz="1200" b="0" i="0" u="none" strike="noStrike" cap="none" dirty="0" err="1">
                <a:solidFill>
                  <a:srgbClr val="000000"/>
                </a:solidFill>
                <a:latin typeface="Arial" pitchFamily="34" charset="0"/>
                <a:ea typeface="Arial"/>
                <a:cs typeface="Arial" pitchFamily="34" charset="0"/>
                <a:sym typeface="Arial"/>
              </a:rPr>
              <a:t>triggers</a:t>
            </a:r>
            <a:r>
              <a:rPr lang="es-MX" sz="1200" b="0" i="0" u="none" strike="noStrike" cap="none" dirty="0">
                <a:solidFill>
                  <a:srgbClr val="000000"/>
                </a:solidFill>
                <a:latin typeface="Arial" pitchFamily="34" charset="0"/>
                <a:ea typeface="Arial"/>
                <a:cs typeface="Arial" pitchFamily="34" charset="0"/>
                <a:sym typeface="Arial"/>
              </a:rPr>
              <a:t> asociados a esa tabla.</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74990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Cómo de un </a:t>
            </a:r>
            <a:r>
              <a:rPr lang="es-MX"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Asociado a una Tabla</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sentencia CREATE TRIGGER permite crear un nuevo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la Base de Datos el cual consta de tres partes:</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Comando:</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especifica el comando DML de SQL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Delete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Insert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Update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dispara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la tabla asociada.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 especificar cuándo se dispara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BEFORE (antes de ejecutar el comando) o AFTER (después de ejecutar el comando).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Restricción:</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define la condición que tiene que verificar cada fila de la tabla para que se ejecute la acción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Acción:</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define la tarea específica que realiza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través de comandos y sentencias SQL y PL/SQL</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nombre_trigger</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identificador único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se desea crear. Como buena práctica de programación, el nombre debería comenzar con TRG seguido de un nombre que permita saber la acción que realizará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lista_columnas</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indica la(s) columna(s) que activan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cuando se ejecuta una sentencia de UPDATE sobre ella(s).</a:t>
            </a: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nombre_tabla</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indica el nombre de tabla asociada con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filas se puede especificar:</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cláusula REFERENCING para elegir un nombre para referenciar a los valores de las columnas almacenados en la Base de Datos y a los nuevos valores de la fila actual (los valores por defecto son OLD y NEW).</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FOR EACH ROW para designar que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a nivel de fila.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cláusula WHEN para aplicar una condición que es evaluada (TRUE o FALSE) para cada fila para determinar si se ejecutará o no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WHEN </a:t>
            </a: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condición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está asociado 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 y permite restringir que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active sólo si la fila cumple con la condición.</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DECLARE </a:t>
            </a: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variable</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son las variables locales definidas para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(si las requiere).</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CALL </a:t>
            </a: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nombre_procedmiento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permite que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ejecute un procedimiento almacenado. En este caso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sección de ejecución (BEGIN  END).</a:t>
            </a:r>
            <a:endPar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sentencias_ejecutables</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conjunto se sentencias que especifican las acciones que realizará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implementadas a través de:</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Sentencias SQL y PL/SQL</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Usando la cláusula CALL para invocar un procedimiento almacenado.</a:t>
            </a:r>
          </a:p>
        </p:txBody>
      </p:sp>
    </p:spTree>
    <p:extLst>
      <p:ext uri="{BB962C8B-B14F-4D97-AF65-F5344CB8AC3E}">
        <p14:creationId xmlns:p14="http://schemas.microsoft.com/office/powerpoint/2010/main" val="4099739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dirty="0">
                <a:solidFill>
                  <a:prstClr val="white"/>
                </a:solidFill>
                <a:latin typeface="Calibri"/>
              </a:rPr>
              <a:t>Tiempos de Ejecución de un </a:t>
            </a:r>
            <a:r>
              <a:rPr lang="es-MX" sz="1200" b="1" dirty="0" err="1">
                <a:solidFill>
                  <a:prstClr val="white"/>
                </a:solidFill>
                <a:latin typeface="Calibri"/>
              </a:rPr>
              <a:t>Trigger</a:t>
            </a:r>
            <a:r>
              <a:rPr lang="es-MX" sz="1200" b="1" dirty="0">
                <a:solidFill>
                  <a:prstClr val="white"/>
                </a:solidFill>
                <a:latin typeface="Calibri"/>
              </a:rPr>
              <a:t> Asociado a una Tabla</a:t>
            </a:r>
            <a:endParaRPr lang="es-CL" sz="1200" b="1" dirty="0">
              <a:solidFill>
                <a:prstClr val="white"/>
              </a:solidFill>
              <a:latin typeface="Calibri"/>
            </a:endParaRP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 especificar el tiempo de ejecución de las acciones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628650" lvl="1" indent="-171450" algn="just" eaLnBrk="1" hangingPunct="1">
              <a:lnSpc>
                <a:spcPct val="90000"/>
              </a:lnSpc>
              <a:spcBef>
                <a:spcPct val="0"/>
              </a:spcBef>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BEFORE: ejecuta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antes de que el evento DML que lo desencadena se ejecute sobre la tabla.</a:t>
            </a:r>
          </a:p>
          <a:p>
            <a:pPr marL="628650" lvl="1" indent="-171450" algn="just" eaLnBrk="1" hangingPunct="1">
              <a:lnSpc>
                <a:spcPct val="90000"/>
              </a:lnSpc>
              <a:spcBef>
                <a:spcPct val="0"/>
              </a:spcBef>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AFTER: ejecuta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después de que el evento DML que lo desencadena se ejecute sobre la tabla.</a:t>
            </a:r>
          </a:p>
          <a:p>
            <a:pPr marL="628650" lvl="1" indent="-171450" algn="just" eaLnBrk="1" hangingPunct="1">
              <a:lnSpc>
                <a:spcPct val="90000"/>
              </a:lnSpc>
              <a:spcBef>
                <a:spcPct val="0"/>
              </a:spcBef>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tabla puede tener asociado varios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Por lo tanto cuando se ejecuta una sentencia DML sobre ella, el orden en el que se van a ejecutar es:</a:t>
            </a:r>
          </a:p>
          <a:p>
            <a:pPr marL="628650" lvl="1" indent="-171450" algn="just" eaLnBrk="1" hangingPunct="1">
              <a:lnSpc>
                <a:spcPct val="90000"/>
              </a:lnSpc>
              <a:spcBef>
                <a:spcPct val="0"/>
              </a:spcBef>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1.- Ejecutar, si existe,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tipo BEFORE a nivel de sentencia.</a:t>
            </a:r>
          </a:p>
          <a:p>
            <a:pPr marL="628650" lvl="1" indent="-171450" algn="just" eaLnBrk="1" hangingPunct="1">
              <a:lnSpc>
                <a:spcPct val="90000"/>
              </a:lnSpc>
              <a:spcBef>
                <a:spcPct val="0"/>
              </a:spcBef>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2.- Para cada fila a la que afecte la sentencia:</a:t>
            </a:r>
          </a:p>
          <a:p>
            <a:pPr marL="1085850" lvl="2" indent="-171450" algn="just" eaLnBrk="1" hangingPunct="1">
              <a:lnSpc>
                <a:spcPct val="90000"/>
              </a:lnSpc>
              <a:spcBef>
                <a:spcPct val="0"/>
              </a:spcBef>
              <a:buFont typeface="Wingdings" panose="05000000000000000000" pitchFamily="2" charset="2"/>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 Ejecutar, si existe,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tipor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BEFORE a nivel de fila.</a:t>
            </a:r>
          </a:p>
          <a:p>
            <a:pPr marL="1085850" lvl="2" indent="-171450" algn="just" eaLnBrk="1" hangingPunct="1">
              <a:lnSpc>
                <a:spcPct val="90000"/>
              </a:lnSpc>
              <a:spcBef>
                <a:spcPct val="0"/>
              </a:spcBef>
              <a:buFont typeface="Wingdings" panose="05000000000000000000" pitchFamily="2" charset="2"/>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b) Ejecutar la orden DML y realizar el chequeo de integridad de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constraint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085850" lvl="2" indent="-171450" algn="just" eaLnBrk="1" hangingPunct="1">
              <a:lnSpc>
                <a:spcPct val="90000"/>
              </a:lnSpc>
              <a:spcBef>
                <a:spcPct val="0"/>
              </a:spcBef>
              <a:buFont typeface="Wingdings" panose="05000000000000000000" pitchFamily="2" charset="2"/>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 Ejecutar, si existe,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tipo AFTER a nivel de fila. </a:t>
            </a:r>
          </a:p>
          <a:p>
            <a:pPr marL="628650" lvl="1" indent="-171450" algn="just" eaLnBrk="1" hangingPunct="1">
              <a:lnSpc>
                <a:spcPct val="90000"/>
              </a:lnSpc>
              <a:spcBef>
                <a:spcPct val="0"/>
              </a:spcBef>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3.- Ejecutar, si existe,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tipo AFTER a nivel de sentencia.  </a:t>
            </a:r>
          </a:p>
        </p:txBody>
      </p:sp>
    </p:spTree>
    <p:extLst>
      <p:ext uri="{BB962C8B-B14F-4D97-AF65-F5344CB8AC3E}">
        <p14:creationId xmlns:p14="http://schemas.microsoft.com/office/powerpoint/2010/main" val="3361381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dirty="0">
                <a:solidFill>
                  <a:prstClr val="white"/>
                </a:solidFill>
                <a:latin typeface="Calibri"/>
              </a:rPr>
              <a:t>Tipos de </a:t>
            </a:r>
            <a:r>
              <a:rPr lang="es-MX" sz="1200" b="1" dirty="0" err="1">
                <a:solidFill>
                  <a:prstClr val="white"/>
                </a:solidFill>
                <a:latin typeface="Calibri"/>
              </a:rPr>
              <a:t>Triggers</a:t>
            </a:r>
            <a:r>
              <a:rPr lang="es-MX" sz="1200" b="1" dirty="0">
                <a:solidFill>
                  <a:prstClr val="white"/>
                </a:solidFill>
                <a:latin typeface="Calibri"/>
              </a:rPr>
              <a:t> Asociado a una Tabla</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tipo de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determina si el cuerpo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ejecutará para cada fila o sólo una vez ((no importa el número de filas que serán afectadas) cuando se ejecute la sentencia DML en la tabla.</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fila: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ejecuta una vez por cada fila afectada por la sentencia SQL que activa la ejecución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No se ejecuta si el evento que activa la ejecución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afecta ninguna fila.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Está indicado por la especificación de la cláusula FOR EACH ROW.</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Usa un nombre de correlación para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accesar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al valor almacenado en la Base de Datos o al nuevo valor de la fila que está siendo procesada por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(OLD y NEW).</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 disminuir la performance (rendimiento) si se efectúan muchas actualizaciones sobre tablas grandes.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nivel de sentencia:</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ejecuta una vez antes o después de la sentencia SQL que activó la ejecución del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 el tipo de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trigger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por defecto.</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ejecuta una vez incluso si ninguna fila de la tabla es afectada por la sentencia DML.</a:t>
            </a:r>
          </a:p>
        </p:txBody>
      </p:sp>
    </p:spTree>
    <p:extLst>
      <p:ext uri="{BB962C8B-B14F-4D97-AF65-F5344CB8AC3E}">
        <p14:creationId xmlns:p14="http://schemas.microsoft.com/office/powerpoint/2010/main" val="4058271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9" r:id="rId3"/>
    <p:sldLayoutId id="2147483678" r:id="rId4"/>
    <p:sldLayoutId id="214748367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Creando</a:t>
            </a:r>
            <a:br>
              <a:rPr lang="es-CL" sz="5800" b="1" dirty="0"/>
            </a:br>
            <a:r>
              <a:rPr lang="es-CL" sz="5800" b="1" dirty="0" err="1"/>
              <a:t>Triggers</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63082" y="212723"/>
            <a:ext cx="4454657" cy="813000"/>
          </a:xfrm>
        </p:spPr>
        <p:txBody>
          <a:bodyPr/>
          <a:lstStyle/>
          <a:p>
            <a:pPr lvl="0" defTabSz="457200">
              <a:defRPr/>
            </a:pPr>
            <a:r>
              <a:rPr lang="es-MX" sz="2800" b="1" dirty="0">
                <a:solidFill>
                  <a:prstClr val="white"/>
                </a:solidFill>
                <a:latin typeface="Calibri"/>
              </a:rPr>
              <a:t>Tiempos de Ejecución de un </a:t>
            </a:r>
            <a:r>
              <a:rPr lang="es-MX" sz="2800" b="1" dirty="0" err="1">
                <a:solidFill>
                  <a:prstClr val="white"/>
                </a:solidFill>
                <a:latin typeface="Calibri"/>
              </a:rPr>
              <a:t>Trigger</a:t>
            </a:r>
            <a:r>
              <a:rPr lang="es-MX" sz="2800" b="1" dirty="0">
                <a:solidFill>
                  <a:prstClr val="white"/>
                </a:solidFill>
                <a:latin typeface="Calibri"/>
              </a:rPr>
              <a:t> Asociado a una Tabla</a:t>
            </a:r>
            <a:endParaRPr lang="es-CL" sz="2800" b="1" dirty="0">
              <a:solidFill>
                <a:prstClr val="white"/>
              </a:solidFill>
              <a:latin typeface="Calibri"/>
            </a:endParaRPr>
          </a:p>
        </p:txBody>
      </p:sp>
      <p:pic>
        <p:nvPicPr>
          <p:cNvPr id="2" name="Imagen 1">
            <a:extLst>
              <a:ext uri="{FF2B5EF4-FFF2-40B4-BE49-F238E27FC236}">
                <a16:creationId xmlns:a16="http://schemas.microsoft.com/office/drawing/2014/main" id="{6FB069C0-556D-40A1-8110-3B2BFAFE61AE}"/>
              </a:ext>
            </a:extLst>
          </p:cNvPr>
          <p:cNvPicPr>
            <a:picLocks noChangeAspect="1"/>
          </p:cNvPicPr>
          <p:nvPr/>
        </p:nvPicPr>
        <p:blipFill>
          <a:blip r:embed="rId3"/>
          <a:stretch>
            <a:fillRect/>
          </a:stretch>
        </p:blipFill>
        <p:spPr>
          <a:xfrm>
            <a:off x="925569" y="1223319"/>
            <a:ext cx="7292861" cy="5483779"/>
          </a:xfrm>
          <a:prstGeom prst="rect">
            <a:avLst/>
          </a:prstGeom>
        </p:spPr>
      </p:pic>
    </p:spTree>
    <p:extLst>
      <p:ext uri="{BB962C8B-B14F-4D97-AF65-F5344CB8AC3E}">
        <p14:creationId xmlns:p14="http://schemas.microsoft.com/office/powerpoint/2010/main" val="3319009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059" y="212725"/>
            <a:ext cx="4288185" cy="813000"/>
          </a:xfrm>
        </p:spPr>
        <p:txBody>
          <a:bodyPr/>
          <a:lstStyle/>
          <a:p>
            <a:pPr lvl="0" defTabSz="457200">
              <a:defRPr/>
            </a:pPr>
            <a:r>
              <a:rPr lang="es-MX" sz="2800" b="1" dirty="0">
                <a:solidFill>
                  <a:prstClr val="white"/>
                </a:solidFill>
                <a:latin typeface="Calibri"/>
              </a:rPr>
              <a:t>Tipos de </a:t>
            </a:r>
            <a:r>
              <a:rPr lang="es-MX" sz="2800" b="1" dirty="0" err="1">
                <a:solidFill>
                  <a:prstClr val="white"/>
                </a:solidFill>
                <a:latin typeface="Calibri"/>
              </a:rPr>
              <a:t>Triggers</a:t>
            </a:r>
            <a:r>
              <a:rPr lang="es-MX" sz="2800" b="1" dirty="0">
                <a:solidFill>
                  <a:prstClr val="white"/>
                </a:solidFill>
                <a:latin typeface="Calibri"/>
              </a:rPr>
              <a:t> Asociados a una Tabla</a:t>
            </a:r>
            <a:endParaRPr lang="es-CL" sz="2800" b="1" dirty="0">
              <a:solidFill>
                <a:prstClr val="white"/>
              </a:solidFill>
              <a:latin typeface="Calibri"/>
            </a:endParaRPr>
          </a:p>
        </p:txBody>
      </p:sp>
      <p:pic>
        <p:nvPicPr>
          <p:cNvPr id="4" name="Imagen 3">
            <a:extLst>
              <a:ext uri="{FF2B5EF4-FFF2-40B4-BE49-F238E27FC236}">
                <a16:creationId xmlns:a16="http://schemas.microsoft.com/office/drawing/2014/main" id="{A9383015-4382-4E9D-BBCA-AEE0A16335E2}"/>
              </a:ext>
            </a:extLst>
          </p:cNvPr>
          <p:cNvPicPr>
            <a:picLocks noChangeAspect="1"/>
          </p:cNvPicPr>
          <p:nvPr/>
        </p:nvPicPr>
        <p:blipFill>
          <a:blip r:embed="rId3"/>
          <a:stretch>
            <a:fillRect/>
          </a:stretch>
        </p:blipFill>
        <p:spPr>
          <a:xfrm>
            <a:off x="74142" y="1713838"/>
            <a:ext cx="8983362" cy="3588579"/>
          </a:xfrm>
          <a:prstGeom prst="rect">
            <a:avLst/>
          </a:prstGeom>
        </p:spPr>
      </p:pic>
    </p:spTree>
    <p:extLst>
      <p:ext uri="{BB962C8B-B14F-4D97-AF65-F5344CB8AC3E}">
        <p14:creationId xmlns:p14="http://schemas.microsoft.com/office/powerpoint/2010/main" val="219642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un </a:t>
            </a:r>
            <a:r>
              <a:rPr lang="es-CL" sz="2800" b="1" dirty="0" err="1">
                <a:solidFill>
                  <a:prstClr val="white"/>
                </a:solidFill>
                <a:latin typeface="Calibri"/>
              </a:rPr>
              <a:t>Trigger</a:t>
            </a:r>
            <a:r>
              <a:rPr lang="es-CL" sz="2800" b="1" dirty="0">
                <a:solidFill>
                  <a:prstClr val="white"/>
                </a:solidFill>
                <a:latin typeface="Calibri"/>
              </a:rPr>
              <a:t> a Nivel de Sentencia</a:t>
            </a: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611188" y="133151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1 para crear un </a:t>
            </a:r>
            <a:r>
              <a:rPr lang="es-MX" sz="2000" kern="1200" dirty="0" err="1">
                <a:solidFill>
                  <a:prstClr val="black"/>
                </a:solidFill>
                <a:latin typeface="Calibri"/>
                <a:ea typeface="Arial Unicode MS"/>
                <a:cs typeface="Arial Unicode MS"/>
              </a:rPr>
              <a:t>Trigger</a:t>
            </a:r>
            <a:r>
              <a:rPr lang="es-MX" sz="2000" kern="1200" dirty="0">
                <a:solidFill>
                  <a:prstClr val="black"/>
                </a:solidFill>
                <a:latin typeface="Calibri"/>
                <a:ea typeface="Arial Unicode MS"/>
                <a:cs typeface="Arial Unicode MS"/>
              </a:rPr>
              <a:t> a Nivel de Sentencia usando SQL </a:t>
            </a:r>
            <a:r>
              <a:rPr lang="es-MX" sz="2000" kern="1200" dirty="0" err="1">
                <a:solidFill>
                  <a:prstClr val="black"/>
                </a:solidFill>
                <a:latin typeface="Calibri"/>
                <a:ea typeface="Arial Unicode MS"/>
                <a:cs typeface="Arial Unicode MS"/>
              </a:rPr>
              <a:t>Developer</a:t>
            </a:r>
            <a:r>
              <a:rPr lang="es-MX" sz="2000" kern="1200" dirty="0">
                <a:solidFill>
                  <a:prstClr val="black"/>
                </a:solidFill>
                <a:latin typeface="Calibri"/>
                <a:ea typeface="Arial Unicode MS"/>
                <a:cs typeface="Arial Unicode MS"/>
              </a:rPr>
              <a:t>: </a:t>
            </a:r>
            <a:endParaRPr lang="es-CL" sz="2000" kern="1200" dirty="0">
              <a:solidFill>
                <a:prstClr val="black"/>
              </a:solidFill>
              <a:latin typeface="Calibri"/>
              <a:ea typeface="Arial Unicode MS"/>
              <a:cs typeface="Times New Roman" pitchFamily="18" charset="0"/>
            </a:endParaRPr>
          </a:p>
        </p:txBody>
      </p:sp>
      <p:pic>
        <p:nvPicPr>
          <p:cNvPr id="8" name="Imagen 7">
            <a:extLst>
              <a:ext uri="{FF2B5EF4-FFF2-40B4-BE49-F238E27FC236}">
                <a16:creationId xmlns:a16="http://schemas.microsoft.com/office/drawing/2014/main" id="{400296DB-26AB-4E7B-A1CF-FEBDE81ED660}"/>
              </a:ext>
            </a:extLst>
          </p:cNvPr>
          <p:cNvPicPr>
            <a:picLocks noChangeAspect="1"/>
          </p:cNvPicPr>
          <p:nvPr/>
        </p:nvPicPr>
        <p:blipFill>
          <a:blip r:embed="rId3"/>
          <a:stretch>
            <a:fillRect/>
          </a:stretch>
        </p:blipFill>
        <p:spPr>
          <a:xfrm>
            <a:off x="2220727" y="1953079"/>
            <a:ext cx="4087861" cy="551909"/>
          </a:xfrm>
          <a:prstGeom prst="rect">
            <a:avLst/>
          </a:prstGeom>
        </p:spPr>
      </p:pic>
      <p:sp>
        <p:nvSpPr>
          <p:cNvPr id="10" name="Rectángulo 9">
            <a:extLst>
              <a:ext uri="{FF2B5EF4-FFF2-40B4-BE49-F238E27FC236}">
                <a16:creationId xmlns:a16="http://schemas.microsoft.com/office/drawing/2014/main" id="{AE561AE7-A1FD-4623-B857-425673D3706B}"/>
              </a:ext>
            </a:extLst>
          </p:cNvPr>
          <p:cNvSpPr/>
          <p:nvPr/>
        </p:nvSpPr>
        <p:spPr>
          <a:xfrm>
            <a:off x="4737198" y="2205376"/>
            <a:ext cx="252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1" name="CuadroTexto 10">
            <a:extLst>
              <a:ext uri="{FF2B5EF4-FFF2-40B4-BE49-F238E27FC236}">
                <a16:creationId xmlns:a16="http://schemas.microsoft.com/office/drawing/2014/main" id="{C357BA76-2782-484C-9140-0001EC164BAE}"/>
              </a:ext>
            </a:extLst>
          </p:cNvPr>
          <p:cNvSpPr txBox="1"/>
          <p:nvPr/>
        </p:nvSpPr>
        <p:spPr>
          <a:xfrm>
            <a:off x="1952719" y="1967791"/>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12" name="CuadroTexto 11">
            <a:extLst>
              <a:ext uri="{FF2B5EF4-FFF2-40B4-BE49-F238E27FC236}">
                <a16:creationId xmlns:a16="http://schemas.microsoft.com/office/drawing/2014/main" id="{2D7039F0-F6A9-4551-971E-19BBACD31595}"/>
              </a:ext>
            </a:extLst>
          </p:cNvPr>
          <p:cNvSpPr txBox="1"/>
          <p:nvPr/>
        </p:nvSpPr>
        <p:spPr>
          <a:xfrm>
            <a:off x="366147" y="3482381"/>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C865AA63-B43F-4506-AD00-CE54490E7F25}"/>
              </a:ext>
            </a:extLst>
          </p:cNvPr>
          <p:cNvPicPr>
            <a:picLocks noChangeAspect="1"/>
          </p:cNvPicPr>
          <p:nvPr/>
        </p:nvPicPr>
        <p:blipFill>
          <a:blip r:embed="rId4"/>
          <a:stretch>
            <a:fillRect/>
          </a:stretch>
        </p:blipFill>
        <p:spPr>
          <a:xfrm>
            <a:off x="727496" y="2592545"/>
            <a:ext cx="7760107" cy="2266142"/>
          </a:xfrm>
          <a:prstGeom prst="rect">
            <a:avLst/>
          </a:prstGeom>
        </p:spPr>
      </p:pic>
      <p:sp>
        <p:nvSpPr>
          <p:cNvPr id="17" name="Rectángulo 16">
            <a:extLst>
              <a:ext uri="{FF2B5EF4-FFF2-40B4-BE49-F238E27FC236}">
                <a16:creationId xmlns:a16="http://schemas.microsoft.com/office/drawing/2014/main" id="{D39B6604-10B7-466F-BBB8-122AA38971F2}"/>
              </a:ext>
            </a:extLst>
          </p:cNvPr>
          <p:cNvSpPr/>
          <p:nvPr/>
        </p:nvSpPr>
        <p:spPr>
          <a:xfrm>
            <a:off x="943986" y="2627274"/>
            <a:ext cx="216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7" name="Imagen 6" descr="Interfaz de usuario gráfica, Aplicación&#10;&#10;Descripción generada automáticamente">
            <a:extLst>
              <a:ext uri="{FF2B5EF4-FFF2-40B4-BE49-F238E27FC236}">
                <a16:creationId xmlns:a16="http://schemas.microsoft.com/office/drawing/2014/main" id="{90D404E3-2841-406E-A525-40920443D216}"/>
              </a:ext>
            </a:extLst>
          </p:cNvPr>
          <p:cNvPicPr>
            <a:picLocks noChangeAspect="1"/>
          </p:cNvPicPr>
          <p:nvPr/>
        </p:nvPicPr>
        <p:blipFill>
          <a:blip r:embed="rId5"/>
          <a:stretch>
            <a:fillRect/>
          </a:stretch>
        </p:blipFill>
        <p:spPr>
          <a:xfrm>
            <a:off x="3780112" y="4516874"/>
            <a:ext cx="1518025" cy="2266143"/>
          </a:xfrm>
          <a:prstGeom prst="rect">
            <a:avLst/>
          </a:prstGeom>
        </p:spPr>
      </p:pic>
      <p:sp>
        <p:nvSpPr>
          <p:cNvPr id="18" name="CuadroTexto 17">
            <a:extLst>
              <a:ext uri="{FF2B5EF4-FFF2-40B4-BE49-F238E27FC236}">
                <a16:creationId xmlns:a16="http://schemas.microsoft.com/office/drawing/2014/main" id="{BDC05A0E-0E63-47D5-945E-9E3CEA6AEAD8}"/>
              </a:ext>
            </a:extLst>
          </p:cNvPr>
          <p:cNvSpPr txBox="1"/>
          <p:nvPr/>
        </p:nvSpPr>
        <p:spPr>
          <a:xfrm>
            <a:off x="3447105" y="5278234"/>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509744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un </a:t>
            </a:r>
            <a:r>
              <a:rPr lang="es-CL" sz="2800" b="1" dirty="0" err="1">
                <a:solidFill>
                  <a:prstClr val="white"/>
                </a:solidFill>
                <a:latin typeface="Calibri"/>
              </a:rPr>
              <a:t>Trigger</a:t>
            </a:r>
            <a:r>
              <a:rPr lang="es-CL" sz="2800" b="1" dirty="0">
                <a:solidFill>
                  <a:prstClr val="white"/>
                </a:solidFill>
                <a:latin typeface="Calibri"/>
              </a:rPr>
              <a:t> a Nivel de Sentencia</a:t>
            </a:r>
          </a:p>
        </p:txBody>
      </p:sp>
      <p:sp>
        <p:nvSpPr>
          <p:cNvPr id="19" name="Rectangle 3">
            <a:extLst>
              <a:ext uri="{FF2B5EF4-FFF2-40B4-BE49-F238E27FC236}">
                <a16:creationId xmlns:a16="http://schemas.microsoft.com/office/drawing/2014/main" id="{469EDE29-A083-4473-93C8-225AC9CAA929}"/>
              </a:ext>
            </a:extLst>
          </p:cNvPr>
          <p:cNvSpPr txBox="1">
            <a:spLocks noChangeArrowheads="1"/>
          </p:cNvSpPr>
          <p:nvPr/>
        </p:nvSpPr>
        <p:spPr bwMode="auto">
          <a:xfrm>
            <a:off x="611188" y="120525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2 ara crear un </a:t>
            </a:r>
            <a:r>
              <a:rPr lang="es-MX" sz="2000" kern="1200" dirty="0" err="1">
                <a:solidFill>
                  <a:prstClr val="black"/>
                </a:solidFill>
                <a:latin typeface="Calibri"/>
                <a:ea typeface="Arial Unicode MS"/>
                <a:cs typeface="Arial Unicode MS"/>
              </a:rPr>
              <a:t>Trigger</a:t>
            </a:r>
            <a:r>
              <a:rPr lang="es-MX" sz="2000" kern="1200" dirty="0">
                <a:solidFill>
                  <a:prstClr val="black"/>
                </a:solidFill>
                <a:latin typeface="Calibri"/>
                <a:ea typeface="Arial Unicode MS"/>
                <a:cs typeface="Arial Unicode MS"/>
              </a:rPr>
              <a:t> a Nivel de Sentencia usando SQL Developer:</a:t>
            </a:r>
            <a:endParaRPr lang="es-CL" sz="2000" kern="1200" dirty="0">
              <a:solidFill>
                <a:prstClr val="black"/>
              </a:solidFill>
              <a:latin typeface="Calibri"/>
              <a:ea typeface="Arial Unicode MS"/>
              <a:cs typeface="Times New Roman" pitchFamily="18" charset="0"/>
            </a:endParaRPr>
          </a:p>
        </p:txBody>
      </p:sp>
      <p:sp>
        <p:nvSpPr>
          <p:cNvPr id="23" name="CuadroTexto 22">
            <a:extLst>
              <a:ext uri="{FF2B5EF4-FFF2-40B4-BE49-F238E27FC236}">
                <a16:creationId xmlns:a16="http://schemas.microsoft.com/office/drawing/2014/main" id="{752AF651-1D66-4185-B83A-772572A9A0AB}"/>
              </a:ext>
            </a:extLst>
          </p:cNvPr>
          <p:cNvSpPr txBox="1"/>
          <p:nvPr/>
        </p:nvSpPr>
        <p:spPr>
          <a:xfrm>
            <a:off x="-44007" y="2575129"/>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25" name="CuadroTexto 24">
            <a:extLst>
              <a:ext uri="{FF2B5EF4-FFF2-40B4-BE49-F238E27FC236}">
                <a16:creationId xmlns:a16="http://schemas.microsoft.com/office/drawing/2014/main" id="{26495CDA-2367-4CD1-8856-57904C29DF47}"/>
              </a:ext>
            </a:extLst>
          </p:cNvPr>
          <p:cNvSpPr txBox="1"/>
          <p:nvPr/>
        </p:nvSpPr>
        <p:spPr>
          <a:xfrm>
            <a:off x="2195969" y="2554538"/>
            <a:ext cx="914400"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pic>
        <p:nvPicPr>
          <p:cNvPr id="5" name="Imagen 4" descr="Interfaz de usuario gráfica, Texto, Aplicación&#10;&#10;Descripción generada automáticamente">
            <a:extLst>
              <a:ext uri="{FF2B5EF4-FFF2-40B4-BE49-F238E27FC236}">
                <a16:creationId xmlns:a16="http://schemas.microsoft.com/office/drawing/2014/main" id="{45C04558-0996-4131-8161-EAFBAFC46798}"/>
              </a:ext>
            </a:extLst>
          </p:cNvPr>
          <p:cNvPicPr>
            <a:picLocks noChangeAspect="1"/>
          </p:cNvPicPr>
          <p:nvPr/>
        </p:nvPicPr>
        <p:blipFill>
          <a:blip r:embed="rId3"/>
          <a:stretch>
            <a:fillRect/>
          </a:stretch>
        </p:blipFill>
        <p:spPr>
          <a:xfrm>
            <a:off x="352125" y="1755708"/>
            <a:ext cx="1711452" cy="2302967"/>
          </a:xfrm>
          <a:prstGeom prst="rect">
            <a:avLst/>
          </a:prstGeom>
        </p:spPr>
      </p:pic>
      <p:pic>
        <p:nvPicPr>
          <p:cNvPr id="7" name="Imagen 6" descr="Interfaz de usuario gráfica, Texto, Aplicación, Chat o mensaje de texto&#10;&#10;Descripción generada automáticamente">
            <a:extLst>
              <a:ext uri="{FF2B5EF4-FFF2-40B4-BE49-F238E27FC236}">
                <a16:creationId xmlns:a16="http://schemas.microsoft.com/office/drawing/2014/main" id="{EFFB7E08-6106-4154-93E3-5BB98EFAC6F9}"/>
              </a:ext>
            </a:extLst>
          </p:cNvPr>
          <p:cNvPicPr>
            <a:picLocks noChangeAspect="1"/>
          </p:cNvPicPr>
          <p:nvPr/>
        </p:nvPicPr>
        <p:blipFill>
          <a:blip r:embed="rId4"/>
          <a:stretch>
            <a:fillRect/>
          </a:stretch>
        </p:blipFill>
        <p:spPr>
          <a:xfrm>
            <a:off x="2560634" y="1817126"/>
            <a:ext cx="2233459" cy="1360077"/>
          </a:xfrm>
          <a:prstGeom prst="rect">
            <a:avLst/>
          </a:prstGeom>
        </p:spPr>
      </p:pic>
      <p:pic>
        <p:nvPicPr>
          <p:cNvPr id="10" name="Imagen 9" descr="Interfaz de usuario gráfica, Aplicación&#10;&#10;Descripción generada automáticamente">
            <a:extLst>
              <a:ext uri="{FF2B5EF4-FFF2-40B4-BE49-F238E27FC236}">
                <a16:creationId xmlns:a16="http://schemas.microsoft.com/office/drawing/2014/main" id="{61EF78E0-52AA-4B0A-AB5B-E45F5D4D0268}"/>
              </a:ext>
            </a:extLst>
          </p:cNvPr>
          <p:cNvPicPr>
            <a:picLocks noChangeAspect="1"/>
          </p:cNvPicPr>
          <p:nvPr/>
        </p:nvPicPr>
        <p:blipFill>
          <a:blip r:embed="rId5"/>
          <a:stretch>
            <a:fillRect/>
          </a:stretch>
        </p:blipFill>
        <p:spPr>
          <a:xfrm>
            <a:off x="5226151" y="1798602"/>
            <a:ext cx="3774954" cy="3878200"/>
          </a:xfrm>
          <a:prstGeom prst="rect">
            <a:avLst/>
          </a:prstGeom>
        </p:spPr>
      </p:pic>
      <p:sp>
        <p:nvSpPr>
          <p:cNvPr id="18" name="CuadroTexto 17">
            <a:extLst>
              <a:ext uri="{FF2B5EF4-FFF2-40B4-BE49-F238E27FC236}">
                <a16:creationId xmlns:a16="http://schemas.microsoft.com/office/drawing/2014/main" id="{BB25A7D6-5D26-457E-B39B-64B7F6C8F989}"/>
              </a:ext>
            </a:extLst>
          </p:cNvPr>
          <p:cNvSpPr txBox="1"/>
          <p:nvPr/>
        </p:nvSpPr>
        <p:spPr>
          <a:xfrm>
            <a:off x="4890483" y="3654293"/>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24" name="CuadroTexto 23">
            <a:extLst>
              <a:ext uri="{FF2B5EF4-FFF2-40B4-BE49-F238E27FC236}">
                <a16:creationId xmlns:a16="http://schemas.microsoft.com/office/drawing/2014/main" id="{C3644A6C-EF78-43EC-A20D-D126AA2C23B4}"/>
              </a:ext>
            </a:extLst>
          </p:cNvPr>
          <p:cNvSpPr txBox="1"/>
          <p:nvPr/>
        </p:nvSpPr>
        <p:spPr>
          <a:xfrm>
            <a:off x="2101967" y="6117416"/>
            <a:ext cx="396131" cy="536182"/>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
        <p:nvSpPr>
          <p:cNvPr id="26" name="Rectángulo 25">
            <a:extLst>
              <a:ext uri="{FF2B5EF4-FFF2-40B4-BE49-F238E27FC236}">
                <a16:creationId xmlns:a16="http://schemas.microsoft.com/office/drawing/2014/main" id="{9EA1C23E-62B7-4B9D-B728-75313ED97DD1}"/>
              </a:ext>
            </a:extLst>
          </p:cNvPr>
          <p:cNvSpPr/>
          <p:nvPr/>
        </p:nvSpPr>
        <p:spPr>
          <a:xfrm>
            <a:off x="7661188" y="5404950"/>
            <a:ext cx="642555" cy="2586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pic>
        <p:nvPicPr>
          <p:cNvPr id="22" name="Imagen 21" descr="Interfaz de usuario gráfica, Texto, Aplicación, Correo electrónico&#10;&#10;Descripción generada automáticamente">
            <a:extLst>
              <a:ext uri="{FF2B5EF4-FFF2-40B4-BE49-F238E27FC236}">
                <a16:creationId xmlns:a16="http://schemas.microsoft.com/office/drawing/2014/main" id="{FAB24589-AEDC-48D0-9C0F-587BB5A98845}"/>
              </a:ext>
            </a:extLst>
          </p:cNvPr>
          <p:cNvPicPr>
            <a:picLocks noChangeAspect="1"/>
          </p:cNvPicPr>
          <p:nvPr/>
        </p:nvPicPr>
        <p:blipFill>
          <a:blip r:embed="rId6"/>
          <a:stretch>
            <a:fillRect/>
          </a:stretch>
        </p:blipFill>
        <p:spPr>
          <a:xfrm>
            <a:off x="79627" y="4649626"/>
            <a:ext cx="4988522" cy="1548947"/>
          </a:xfrm>
          <a:prstGeom prst="rect">
            <a:avLst/>
          </a:prstGeom>
        </p:spPr>
      </p:pic>
      <p:sp>
        <p:nvSpPr>
          <p:cNvPr id="28" name="Rectángulo 27">
            <a:extLst>
              <a:ext uri="{FF2B5EF4-FFF2-40B4-BE49-F238E27FC236}">
                <a16:creationId xmlns:a16="http://schemas.microsoft.com/office/drawing/2014/main" id="{4D1F44F0-C47E-412C-9F91-E46863F4C3BE}"/>
              </a:ext>
            </a:extLst>
          </p:cNvPr>
          <p:cNvSpPr/>
          <p:nvPr/>
        </p:nvSpPr>
        <p:spPr>
          <a:xfrm>
            <a:off x="684169" y="4800300"/>
            <a:ext cx="252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421997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un </a:t>
            </a:r>
            <a:r>
              <a:rPr lang="es-CL" sz="2800" b="1" dirty="0" err="1">
                <a:solidFill>
                  <a:prstClr val="white"/>
                </a:solidFill>
                <a:latin typeface="Calibri"/>
              </a:rPr>
              <a:t>Trigger</a:t>
            </a:r>
            <a:r>
              <a:rPr lang="es-CL" sz="2800" b="1" dirty="0">
                <a:solidFill>
                  <a:prstClr val="white"/>
                </a:solidFill>
                <a:latin typeface="Calibri"/>
              </a:rPr>
              <a:t> a Nivel de Sentencia</a:t>
            </a: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611188" y="119558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16" name="Text Box 5">
            <a:extLst>
              <a:ext uri="{FF2B5EF4-FFF2-40B4-BE49-F238E27FC236}">
                <a16:creationId xmlns:a16="http://schemas.microsoft.com/office/drawing/2014/main" id="{80AD8E10-72DE-4983-AE60-7C6FAC4A84E0}"/>
              </a:ext>
            </a:extLst>
          </p:cNvPr>
          <p:cNvSpPr txBox="1">
            <a:spLocks noChangeArrowheads="1"/>
          </p:cNvSpPr>
          <p:nvPr/>
        </p:nvSpPr>
        <p:spPr bwMode="auto">
          <a:xfrm>
            <a:off x="908051" y="1472418"/>
            <a:ext cx="7235900" cy="2308324"/>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s-MX" sz="800" dirty="0">
              <a:latin typeface="Calibri" panose="020F0502020204030204" pitchFamily="34" charset="0"/>
              <a:cs typeface="Calibri" panose="020F0502020204030204" pitchFamily="34" charset="0"/>
            </a:endParaRPr>
          </a:p>
          <a:p>
            <a:pPr>
              <a:tabLst>
                <a:tab pos="1200150" algn="l"/>
              </a:tabLst>
            </a:pPr>
            <a:r>
              <a:rPr lang="en-US" sz="1600" b="1" dirty="0">
                <a:latin typeface="Calibri" panose="020F0502020204030204" pitchFamily="34" charset="0"/>
                <a:cs typeface="Calibri" panose="020F0502020204030204" pitchFamily="34" charset="0"/>
              </a:rPr>
              <a:t>CREATE OR REPLACE TRIGGER TRG_SEGURIDAD_EMP</a:t>
            </a:r>
          </a:p>
          <a:p>
            <a:pPr>
              <a:tabLst>
                <a:tab pos="1200150" algn="l"/>
              </a:tabLst>
            </a:pPr>
            <a:r>
              <a:rPr lang="en-US" sz="1600" b="1" dirty="0">
                <a:solidFill>
                  <a:srgbClr val="C00000"/>
                </a:solidFill>
                <a:latin typeface="Calibri" panose="020F0502020204030204" pitchFamily="34" charset="0"/>
                <a:cs typeface="Calibri" panose="020F0502020204030204" pitchFamily="34" charset="0"/>
              </a:rPr>
              <a:t>BEFORE INSERT ON </a:t>
            </a:r>
            <a:r>
              <a:rPr lang="en-US" sz="1600" b="1" dirty="0" err="1">
                <a:solidFill>
                  <a:srgbClr val="C00000"/>
                </a:solidFill>
                <a:latin typeface="Calibri" panose="020F0502020204030204" pitchFamily="34" charset="0"/>
                <a:cs typeface="Calibri" panose="020F0502020204030204" pitchFamily="34" charset="0"/>
              </a:rPr>
              <a:t>empleados</a:t>
            </a:r>
            <a:r>
              <a:rPr lang="en-US" sz="1600" b="1" dirty="0">
                <a:solidFill>
                  <a:srgbClr val="920000"/>
                </a:solidFill>
                <a:latin typeface="Calibri" panose="020F0502020204030204" pitchFamily="34" charset="0"/>
                <a:cs typeface="Calibri" panose="020F0502020204030204" pitchFamily="34" charset="0"/>
              </a:rPr>
              <a:t> </a:t>
            </a:r>
          </a:p>
          <a:p>
            <a:pPr>
              <a:tabLst>
                <a:tab pos="1200150" algn="l"/>
              </a:tabLst>
            </a:pPr>
            <a:r>
              <a:rPr lang="en-US" sz="1600" b="1" dirty="0">
                <a:latin typeface="Calibri" panose="020F0502020204030204" pitchFamily="34" charset="0"/>
                <a:cs typeface="Calibri" panose="020F0502020204030204" pitchFamily="34" charset="0"/>
              </a:rPr>
              <a:t>BEGIN</a:t>
            </a:r>
          </a:p>
          <a:p>
            <a:pPr>
              <a:tabLst>
                <a:tab pos="1200150" algn="l"/>
              </a:tabLst>
            </a:pPr>
            <a:r>
              <a:rPr lang="en-US" sz="1600" b="1" dirty="0">
                <a:solidFill>
                  <a:srgbClr val="0000CC"/>
                </a:solidFill>
                <a:latin typeface="Calibri" panose="020F0502020204030204" pitchFamily="34" charset="0"/>
                <a:cs typeface="Calibri" panose="020F0502020204030204" pitchFamily="34" charset="0"/>
              </a:rPr>
              <a:t>IF (TO_CHAR(SYSDATE,'HH24:MI') NOT BETWEEN '08:00' AND '18:00') THEN</a:t>
            </a:r>
          </a:p>
          <a:p>
            <a:pPr>
              <a:tabLst>
                <a:tab pos="1200150" algn="l"/>
              </a:tabLst>
            </a:pPr>
            <a:r>
              <a:rPr lang="en-US" sz="1600" b="1" dirty="0">
                <a:solidFill>
                  <a:srgbClr val="0000CC"/>
                </a:solidFill>
                <a:latin typeface="Calibri" panose="020F0502020204030204" pitchFamily="34" charset="0"/>
                <a:cs typeface="Calibri" panose="020F0502020204030204" pitchFamily="34" charset="0"/>
              </a:rPr>
              <a:t>      RAISE_APPLICATION_ERROR(-20500, </a:t>
            </a:r>
          </a:p>
          <a:p>
            <a:pPr>
              <a:tabLst>
                <a:tab pos="1200150" algn="l"/>
              </a:tabLst>
            </a:pPr>
            <a:r>
              <a:rPr lang="en-US" sz="1600" b="1" dirty="0">
                <a:solidFill>
                  <a:srgbClr val="0000CC"/>
                </a:solidFill>
                <a:latin typeface="Calibri" panose="020F0502020204030204" pitchFamily="34" charset="0"/>
                <a:cs typeface="Calibri" panose="020F0502020204030204" pitchFamily="34" charset="0"/>
              </a:rPr>
              <a:t>      'Se debe </a:t>
            </a:r>
            <a:r>
              <a:rPr lang="en-US" sz="1600" b="1" dirty="0" err="1">
                <a:solidFill>
                  <a:srgbClr val="0000CC"/>
                </a:solidFill>
                <a:latin typeface="Calibri" panose="020F0502020204030204" pitchFamily="34" charset="0"/>
                <a:cs typeface="Calibri" panose="020F0502020204030204" pitchFamily="34" charset="0"/>
              </a:rPr>
              <a:t>insertar</a:t>
            </a:r>
            <a:r>
              <a:rPr lang="en-US" sz="1600" b="1" dirty="0">
                <a:solidFill>
                  <a:srgbClr val="0000CC"/>
                </a:solidFill>
                <a:latin typeface="Calibri" panose="020F0502020204030204" pitchFamily="34" charset="0"/>
                <a:cs typeface="Calibri" panose="020F0502020204030204" pitchFamily="34" charset="0"/>
              </a:rPr>
              <a:t> en </a:t>
            </a:r>
            <a:r>
              <a:rPr lang="en-US" sz="1600" b="1" dirty="0" err="1">
                <a:solidFill>
                  <a:srgbClr val="0000CC"/>
                </a:solidFill>
                <a:latin typeface="Calibri" panose="020F0502020204030204" pitchFamily="34" charset="0"/>
                <a:cs typeface="Calibri" panose="020F0502020204030204" pitchFamily="34" charset="0"/>
              </a:rPr>
              <a:t>tabla</a:t>
            </a:r>
            <a:r>
              <a:rPr lang="en-US" sz="1600" b="1" dirty="0">
                <a:solidFill>
                  <a:srgbClr val="0000CC"/>
                </a:solidFill>
                <a:latin typeface="Calibri" panose="020F0502020204030204" pitchFamily="34" charset="0"/>
                <a:cs typeface="Calibri" panose="020F0502020204030204" pitchFamily="34" charset="0"/>
              </a:rPr>
              <a:t> EMPLEADOS </a:t>
            </a:r>
            <a:r>
              <a:rPr lang="en-US" sz="1600" b="1" dirty="0" err="1">
                <a:solidFill>
                  <a:srgbClr val="0000CC"/>
                </a:solidFill>
                <a:latin typeface="Calibri" panose="020F0502020204030204" pitchFamily="34" charset="0"/>
                <a:cs typeface="Calibri" panose="020F0502020204030204" pitchFamily="34" charset="0"/>
              </a:rPr>
              <a:t>sólo</a:t>
            </a:r>
            <a:r>
              <a:rPr lang="en-US" sz="1600" b="1" dirty="0">
                <a:solidFill>
                  <a:srgbClr val="0000CC"/>
                </a:solidFill>
                <a:latin typeface="Calibri" panose="020F0502020204030204" pitchFamily="34" charset="0"/>
                <a:cs typeface="Calibri" panose="020F0502020204030204" pitchFamily="34" charset="0"/>
              </a:rPr>
              <a:t> </a:t>
            </a:r>
            <a:r>
              <a:rPr lang="en-US" sz="1600" b="1" dirty="0" err="1">
                <a:solidFill>
                  <a:srgbClr val="0000CC"/>
                </a:solidFill>
                <a:latin typeface="Calibri" panose="020F0502020204030204" pitchFamily="34" charset="0"/>
                <a:cs typeface="Calibri" panose="020F0502020204030204" pitchFamily="34" charset="0"/>
              </a:rPr>
              <a:t>durante</a:t>
            </a:r>
            <a:r>
              <a:rPr lang="en-US" sz="1600" b="1" dirty="0">
                <a:solidFill>
                  <a:srgbClr val="0000CC"/>
                </a:solidFill>
                <a:latin typeface="Calibri" panose="020F0502020204030204" pitchFamily="34" charset="0"/>
                <a:cs typeface="Calibri" panose="020F0502020204030204" pitchFamily="34" charset="0"/>
              </a:rPr>
              <a:t> horas de </a:t>
            </a:r>
            <a:r>
              <a:rPr lang="en-US" sz="1600" b="1" dirty="0" err="1">
                <a:solidFill>
                  <a:srgbClr val="0000CC"/>
                </a:solidFill>
                <a:latin typeface="Calibri" panose="020F0502020204030204" pitchFamily="34" charset="0"/>
                <a:cs typeface="Calibri" panose="020F0502020204030204" pitchFamily="34" charset="0"/>
              </a:rPr>
              <a:t>trabajo</a:t>
            </a:r>
            <a:r>
              <a:rPr lang="en-US" sz="1600" b="1" dirty="0">
                <a:solidFill>
                  <a:srgbClr val="0000CC"/>
                </a:solidFill>
                <a:latin typeface="Calibri" panose="020F0502020204030204" pitchFamily="34" charset="0"/>
                <a:cs typeface="Calibri" panose="020F0502020204030204" pitchFamily="34" charset="0"/>
              </a:rPr>
              <a:t>.');</a:t>
            </a:r>
          </a:p>
          <a:p>
            <a:pPr>
              <a:tabLst>
                <a:tab pos="1200150" algn="l"/>
              </a:tabLst>
            </a:pPr>
            <a:r>
              <a:rPr lang="en-US" sz="1600" b="1" dirty="0">
                <a:solidFill>
                  <a:srgbClr val="0000CC"/>
                </a:solidFill>
                <a:latin typeface="Calibri" panose="020F0502020204030204" pitchFamily="34" charset="0"/>
                <a:cs typeface="Calibri" panose="020F0502020204030204" pitchFamily="34" charset="0"/>
              </a:rPr>
              <a:t>   END IF;</a:t>
            </a:r>
          </a:p>
          <a:p>
            <a:pPr>
              <a:tabLst>
                <a:tab pos="1200150" algn="l"/>
              </a:tabLst>
            </a:pPr>
            <a:r>
              <a:rPr lang="en-US" sz="1600" b="1" dirty="0">
                <a:latin typeface="Calibri" panose="020F0502020204030204" pitchFamily="34" charset="0"/>
                <a:cs typeface="Calibri" panose="020F0502020204030204" pitchFamily="34" charset="0"/>
              </a:rPr>
              <a:t>END;</a:t>
            </a:r>
          </a:p>
          <a:p>
            <a:pPr>
              <a:defRPr/>
            </a:pPr>
            <a:endParaRPr lang="en-US" sz="800" b="1" dirty="0">
              <a:latin typeface="Calibri" panose="020F0502020204030204" pitchFamily="34" charset="0"/>
              <a:cs typeface="Calibri" panose="020F0502020204030204" pitchFamily="34" charset="0"/>
            </a:endParaRPr>
          </a:p>
        </p:txBody>
      </p:sp>
      <p:sp>
        <p:nvSpPr>
          <p:cNvPr id="27" name="Text Box 5">
            <a:extLst>
              <a:ext uri="{FF2B5EF4-FFF2-40B4-BE49-F238E27FC236}">
                <a16:creationId xmlns:a16="http://schemas.microsoft.com/office/drawing/2014/main" id="{090F8740-4876-4C23-97D9-052DFA2FC203}"/>
              </a:ext>
            </a:extLst>
          </p:cNvPr>
          <p:cNvSpPr txBox="1">
            <a:spLocks noChangeArrowheads="1"/>
          </p:cNvSpPr>
          <p:nvPr/>
        </p:nvSpPr>
        <p:spPr bwMode="auto">
          <a:xfrm>
            <a:off x="868476" y="3927013"/>
            <a:ext cx="7275475" cy="1077218"/>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s-MX" sz="800" dirty="0">
              <a:latin typeface="Calibri" panose="020F0502020204030204" pitchFamily="34" charset="0"/>
              <a:cs typeface="Calibri" panose="020F0502020204030204" pitchFamily="34" charset="0"/>
            </a:endParaRPr>
          </a:p>
          <a:p>
            <a:pPr defTabSz="400050">
              <a:tabLst>
                <a:tab pos="571500" algn="l"/>
                <a:tab pos="1828800" algn="l"/>
              </a:tabLst>
            </a:pPr>
            <a:r>
              <a:rPr lang="en-US" sz="1600" b="1" dirty="0">
                <a:latin typeface="Calibri" panose="020F0502020204030204" pitchFamily="34" charset="0"/>
                <a:cs typeface="Calibri" panose="020F0502020204030204" pitchFamily="34" charset="0"/>
              </a:rPr>
              <a:t>INSERT INTO </a:t>
            </a:r>
            <a:r>
              <a:rPr lang="en-US" sz="1600" b="1" dirty="0" err="1">
                <a:latin typeface="Calibri" panose="020F0502020204030204" pitchFamily="34" charset="0"/>
                <a:cs typeface="Calibri" panose="020F0502020204030204" pitchFamily="34" charset="0"/>
              </a:rPr>
              <a:t>empleados</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employee_id</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last_name</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first_name</a:t>
            </a:r>
            <a:r>
              <a:rPr lang="en-US" sz="1600" b="1" dirty="0">
                <a:latin typeface="Calibri" panose="020F0502020204030204" pitchFamily="34" charset="0"/>
                <a:cs typeface="Calibri" panose="020F0502020204030204" pitchFamily="34" charset="0"/>
              </a:rPr>
              <a:t>, email, </a:t>
            </a:r>
            <a:r>
              <a:rPr lang="en-US" sz="1600" b="1" dirty="0" err="1">
                <a:latin typeface="Calibri" panose="020F0502020204030204" pitchFamily="34" charset="0"/>
                <a:cs typeface="Calibri" panose="020F0502020204030204" pitchFamily="34" charset="0"/>
              </a:rPr>
              <a:t>hire_date</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job_id</a:t>
            </a:r>
            <a:r>
              <a:rPr lang="en-US" sz="1600" b="1" dirty="0">
                <a:latin typeface="Calibri" panose="020F0502020204030204" pitchFamily="34" charset="0"/>
                <a:cs typeface="Calibri" panose="020F0502020204030204" pitchFamily="34" charset="0"/>
              </a:rPr>
              <a:t>, salary, </a:t>
            </a:r>
            <a:r>
              <a:rPr lang="en-US" sz="1600" b="1" dirty="0" err="1">
                <a:latin typeface="Calibri" panose="020F0502020204030204" pitchFamily="34" charset="0"/>
                <a:cs typeface="Calibri" panose="020F0502020204030204" pitchFamily="34" charset="0"/>
              </a:rPr>
              <a:t>department_id</a:t>
            </a:r>
            <a:r>
              <a:rPr lang="en-US" sz="1600" b="1" dirty="0">
                <a:latin typeface="Calibri" panose="020F0502020204030204" pitchFamily="34" charset="0"/>
                <a:cs typeface="Calibri" panose="020F0502020204030204" pitchFamily="34" charset="0"/>
              </a:rPr>
              <a:t>)</a:t>
            </a:r>
          </a:p>
          <a:p>
            <a:pPr defTabSz="400050">
              <a:tabLst>
                <a:tab pos="571500" algn="l"/>
                <a:tab pos="1828800" algn="l"/>
              </a:tabLst>
            </a:pPr>
            <a:r>
              <a:rPr lang="en-US" sz="1600" b="1" dirty="0">
                <a:latin typeface="Calibri" panose="020F0502020204030204" pitchFamily="34" charset="0"/>
                <a:cs typeface="Calibri" panose="020F0502020204030204" pitchFamily="34" charset="0"/>
              </a:rPr>
              <a:t>VALUES (300, 'Smith', 'Rob', 'RSMITH', SYSDATE, 'IT_PROG', 4500, 60);</a:t>
            </a:r>
          </a:p>
          <a:p>
            <a:pPr>
              <a:defRPr/>
            </a:pPr>
            <a:endParaRPr lang="en-US" sz="800" b="1" dirty="0">
              <a:latin typeface="Calibri" panose="020F0502020204030204" pitchFamily="34" charset="0"/>
              <a:cs typeface="Calibri" panose="020F0502020204030204" pitchFamily="34" charset="0"/>
            </a:endParaRPr>
          </a:p>
        </p:txBody>
      </p:sp>
      <p:sp>
        <p:nvSpPr>
          <p:cNvPr id="28" name="CuadroTexto 27">
            <a:extLst>
              <a:ext uri="{FF2B5EF4-FFF2-40B4-BE49-F238E27FC236}">
                <a16:creationId xmlns:a16="http://schemas.microsoft.com/office/drawing/2014/main" id="{19C9AC85-3841-46B0-B892-54ADB8DE87A2}"/>
              </a:ext>
            </a:extLst>
          </p:cNvPr>
          <p:cNvSpPr txBox="1"/>
          <p:nvPr/>
        </p:nvSpPr>
        <p:spPr>
          <a:xfrm>
            <a:off x="540902" y="2260284"/>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29" name="CuadroTexto 28">
            <a:extLst>
              <a:ext uri="{FF2B5EF4-FFF2-40B4-BE49-F238E27FC236}">
                <a16:creationId xmlns:a16="http://schemas.microsoft.com/office/drawing/2014/main" id="{D5607A0C-645C-4977-9E35-C162076A30DF}"/>
              </a:ext>
            </a:extLst>
          </p:cNvPr>
          <p:cNvSpPr txBox="1"/>
          <p:nvPr/>
        </p:nvSpPr>
        <p:spPr>
          <a:xfrm>
            <a:off x="540902" y="4206215"/>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30" name="CuadroTexto 29">
            <a:extLst>
              <a:ext uri="{FF2B5EF4-FFF2-40B4-BE49-F238E27FC236}">
                <a16:creationId xmlns:a16="http://schemas.microsoft.com/office/drawing/2014/main" id="{C3189509-AF3A-476B-A87D-FC4431868D7B}"/>
              </a:ext>
            </a:extLst>
          </p:cNvPr>
          <p:cNvSpPr txBox="1"/>
          <p:nvPr/>
        </p:nvSpPr>
        <p:spPr>
          <a:xfrm>
            <a:off x="372024" y="5853786"/>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pic>
        <p:nvPicPr>
          <p:cNvPr id="4" name="Imagen 3" descr="Texto, Aplicación&#10;&#10;Descripción generada automáticamente">
            <a:extLst>
              <a:ext uri="{FF2B5EF4-FFF2-40B4-BE49-F238E27FC236}">
                <a16:creationId xmlns:a16="http://schemas.microsoft.com/office/drawing/2014/main" id="{7E466445-A813-4419-9CDC-AA486816B702}"/>
              </a:ext>
            </a:extLst>
          </p:cNvPr>
          <p:cNvPicPr>
            <a:picLocks noChangeAspect="1"/>
          </p:cNvPicPr>
          <p:nvPr/>
        </p:nvPicPr>
        <p:blipFill>
          <a:blip r:embed="rId3"/>
          <a:stretch>
            <a:fillRect/>
          </a:stretch>
        </p:blipFill>
        <p:spPr>
          <a:xfrm>
            <a:off x="738967" y="5135632"/>
            <a:ext cx="7942217" cy="1584022"/>
          </a:xfrm>
          <a:prstGeom prst="rect">
            <a:avLst/>
          </a:prstGeom>
        </p:spPr>
      </p:pic>
    </p:spTree>
    <p:extLst>
      <p:ext uri="{BB962C8B-B14F-4D97-AF65-F5344CB8AC3E}">
        <p14:creationId xmlns:p14="http://schemas.microsoft.com/office/powerpoint/2010/main" val="697013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Predicadores Condicionales en </a:t>
            </a:r>
            <a:r>
              <a:rPr lang="es-CL" sz="2800" b="1" dirty="0" err="1">
                <a:solidFill>
                  <a:prstClr val="white"/>
                </a:solidFill>
                <a:latin typeface="Calibri"/>
              </a:rPr>
              <a:t>Triggers</a:t>
            </a:r>
            <a:endParaRPr lang="es-CL" sz="2800" b="1" dirty="0">
              <a:solidFill>
                <a:prstClr val="white"/>
              </a:solidFill>
              <a:latin typeface="Calibri"/>
            </a:endParaRP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598831" y="340744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27" name="Text Box 5">
            <a:extLst>
              <a:ext uri="{FF2B5EF4-FFF2-40B4-BE49-F238E27FC236}">
                <a16:creationId xmlns:a16="http://schemas.microsoft.com/office/drawing/2014/main" id="{090F8740-4876-4C23-97D9-052DFA2FC203}"/>
              </a:ext>
            </a:extLst>
          </p:cNvPr>
          <p:cNvSpPr txBox="1">
            <a:spLocks noChangeArrowheads="1"/>
          </p:cNvSpPr>
          <p:nvPr/>
        </p:nvSpPr>
        <p:spPr bwMode="auto">
          <a:xfrm>
            <a:off x="98815" y="3716941"/>
            <a:ext cx="8979869" cy="292387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s-MX" sz="800" dirty="0">
              <a:latin typeface="Calibri" panose="020F0502020204030204" pitchFamily="34" charset="0"/>
              <a:cs typeface="Calibri" panose="020F0502020204030204" pitchFamily="34" charset="0"/>
            </a:endParaRPr>
          </a:p>
          <a:p>
            <a:pPr defTabSz="400050">
              <a:tabLst>
                <a:tab pos="571500" algn="l"/>
                <a:tab pos="1828800" algn="l"/>
              </a:tabLst>
            </a:pPr>
            <a:r>
              <a:rPr lang="en-US" b="1" dirty="0">
                <a:latin typeface="Calibri" panose="020F0502020204030204" pitchFamily="34" charset="0"/>
                <a:cs typeface="Calibri" panose="020F0502020204030204" pitchFamily="34" charset="0"/>
              </a:rPr>
              <a:t>CREATE OR REPLACE TRIGGER TRG_VALIDA_DML_EMP </a:t>
            </a:r>
          </a:p>
          <a:p>
            <a:pPr defTabSz="400050">
              <a:tabLst>
                <a:tab pos="571500" algn="l"/>
                <a:tab pos="1828800" algn="l"/>
              </a:tabLst>
            </a:pPr>
            <a:r>
              <a:rPr lang="en-US" b="1" dirty="0">
                <a:latin typeface="Calibri" panose="020F0502020204030204" pitchFamily="34" charset="0"/>
                <a:cs typeface="Calibri" panose="020F0502020204030204" pitchFamily="34" charset="0"/>
              </a:rPr>
              <a:t>BEFORE INSERT OR UPDATE OR DELETE ON </a:t>
            </a:r>
            <a:r>
              <a:rPr lang="en-US" b="1" dirty="0" err="1">
                <a:latin typeface="Calibri" panose="020F0502020204030204" pitchFamily="34" charset="0"/>
                <a:cs typeface="Calibri" panose="020F0502020204030204" pitchFamily="34" charset="0"/>
              </a:rPr>
              <a:t>empleados</a:t>
            </a:r>
            <a:r>
              <a:rPr lang="en-US" b="1" dirty="0">
                <a:latin typeface="Calibri" panose="020F0502020204030204" pitchFamily="34" charset="0"/>
                <a:cs typeface="Calibri" panose="020F0502020204030204" pitchFamily="34" charset="0"/>
              </a:rPr>
              <a:t> BEGIN</a:t>
            </a:r>
          </a:p>
          <a:p>
            <a:pPr defTabSz="400050">
              <a:tabLst>
                <a:tab pos="571500" algn="l"/>
                <a:tab pos="1828800" algn="l"/>
              </a:tabLst>
            </a:pPr>
            <a:r>
              <a:rPr lang="en-US" b="1" dirty="0">
                <a:latin typeface="Calibri" panose="020F0502020204030204" pitchFamily="34" charset="0"/>
                <a:cs typeface="Calibri" panose="020F0502020204030204" pitchFamily="34" charset="0"/>
              </a:rPr>
              <a:t> IF TO_CHAR(SYSDATE,'HH24')  NOT BETWEEN '08' AND '18' THEN</a:t>
            </a:r>
          </a:p>
          <a:p>
            <a:pPr defTabSz="400050">
              <a:tabLst>
                <a:tab pos="571500" algn="l"/>
                <a:tab pos="1828800" algn="l"/>
              </a:tabLst>
            </a:pPr>
            <a:r>
              <a:rPr lang="en-US" b="1" dirty="0">
                <a:latin typeface="Calibri" panose="020F0502020204030204" pitchFamily="34" charset="0"/>
                <a:cs typeface="Calibri" panose="020F0502020204030204" pitchFamily="34" charset="0"/>
              </a:rPr>
              <a:t>       </a:t>
            </a:r>
            <a:r>
              <a:rPr lang="en-US" b="1" dirty="0">
                <a:solidFill>
                  <a:srgbClr val="920000"/>
                </a:solidFill>
                <a:latin typeface="Calibri" panose="020F0502020204030204" pitchFamily="34" charset="0"/>
                <a:cs typeface="Calibri" panose="020F0502020204030204" pitchFamily="34" charset="0"/>
              </a:rPr>
              <a:t>IF DELETING</a:t>
            </a:r>
            <a:r>
              <a:rPr lang="en-US" b="1" dirty="0">
                <a:latin typeface="Calibri" panose="020F0502020204030204" pitchFamily="34" charset="0"/>
                <a:cs typeface="Calibri" panose="020F0502020204030204" pitchFamily="34" charset="0"/>
              </a:rPr>
              <a:t> THEN </a:t>
            </a:r>
          </a:p>
          <a:p>
            <a:pPr defTabSz="400050">
              <a:tabLst>
                <a:tab pos="571500" algn="l"/>
                <a:tab pos="1828800" algn="l"/>
              </a:tabLst>
            </a:pPr>
            <a:r>
              <a:rPr lang="en-US" b="1" dirty="0">
                <a:latin typeface="Calibri" panose="020F0502020204030204" pitchFamily="34" charset="0"/>
                <a:cs typeface="Calibri" panose="020F0502020204030204" pitchFamily="34" charset="0"/>
              </a:rPr>
              <a:t>           RAISE_APPLICATION_ERROR(-20502, 'Se debe </a:t>
            </a:r>
            <a:r>
              <a:rPr lang="en-US" b="1" dirty="0" err="1">
                <a:latin typeface="Calibri" panose="020F0502020204030204" pitchFamily="34" charset="0"/>
                <a:cs typeface="Calibri" panose="020F0502020204030204" pitchFamily="34" charset="0"/>
              </a:rPr>
              <a:t>eliminar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desde</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tabla</a:t>
            </a:r>
            <a:r>
              <a:rPr lang="en-US" b="1" dirty="0">
                <a:latin typeface="Calibri" panose="020F0502020204030204" pitchFamily="34" charset="0"/>
                <a:cs typeface="Calibri" panose="020F0502020204030204" pitchFamily="34" charset="0"/>
              </a:rPr>
              <a:t> EMPLEADOS </a:t>
            </a:r>
            <a:r>
              <a:rPr lang="en-US" b="1" dirty="0" err="1">
                <a:latin typeface="Calibri" panose="020F0502020204030204" pitchFamily="34" charset="0"/>
                <a:cs typeface="Calibri" panose="020F0502020204030204" pitchFamily="34" charset="0"/>
              </a:rPr>
              <a:t>sólo</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durante</a:t>
            </a:r>
            <a:r>
              <a:rPr lang="en-US" b="1" dirty="0">
                <a:latin typeface="Calibri" panose="020F0502020204030204" pitchFamily="34" charset="0"/>
                <a:cs typeface="Calibri" panose="020F0502020204030204" pitchFamily="34" charset="0"/>
              </a:rPr>
              <a:t> horas de </a:t>
            </a:r>
            <a:r>
              <a:rPr lang="en-US" b="1" dirty="0" err="1">
                <a:latin typeface="Calibri" panose="020F0502020204030204" pitchFamily="34" charset="0"/>
                <a:cs typeface="Calibri" panose="020F0502020204030204" pitchFamily="34" charset="0"/>
              </a:rPr>
              <a:t>trabajo</a:t>
            </a:r>
            <a:r>
              <a:rPr lang="en-US" b="1" dirty="0">
                <a:latin typeface="Calibri" panose="020F0502020204030204" pitchFamily="34" charset="0"/>
                <a:cs typeface="Calibri" panose="020F0502020204030204" pitchFamily="34" charset="0"/>
              </a:rPr>
              <a:t>.');</a:t>
            </a:r>
          </a:p>
          <a:p>
            <a:pPr defTabSz="400050">
              <a:tabLst>
                <a:tab pos="571500" algn="l"/>
                <a:tab pos="1828800" algn="l"/>
              </a:tabLst>
            </a:pPr>
            <a:r>
              <a:rPr lang="en-US" b="1" dirty="0">
                <a:latin typeface="Calibri" panose="020F0502020204030204" pitchFamily="34" charset="0"/>
                <a:cs typeface="Calibri" panose="020F0502020204030204" pitchFamily="34" charset="0"/>
              </a:rPr>
              <a:t>       </a:t>
            </a:r>
            <a:r>
              <a:rPr lang="en-US" b="1" dirty="0">
                <a:solidFill>
                  <a:srgbClr val="008000"/>
                </a:solidFill>
                <a:latin typeface="Calibri" panose="020F0502020204030204" pitchFamily="34" charset="0"/>
                <a:cs typeface="Calibri" panose="020F0502020204030204" pitchFamily="34" charset="0"/>
              </a:rPr>
              <a:t>ELSIF INSERTING</a:t>
            </a:r>
            <a:r>
              <a:rPr lang="en-US" b="1" dirty="0">
                <a:latin typeface="Calibri" panose="020F0502020204030204" pitchFamily="34" charset="0"/>
                <a:cs typeface="Calibri" panose="020F0502020204030204" pitchFamily="34" charset="0"/>
              </a:rPr>
              <a:t> THEN </a:t>
            </a:r>
          </a:p>
          <a:p>
            <a:pPr defTabSz="400050">
              <a:tabLst>
                <a:tab pos="571500" algn="l"/>
                <a:tab pos="1828800" algn="l"/>
              </a:tabLst>
            </a:pPr>
            <a:r>
              <a:rPr lang="en-US" b="1" dirty="0">
                <a:latin typeface="Calibri" panose="020F0502020204030204" pitchFamily="34" charset="0"/>
                <a:cs typeface="Calibri" panose="020F0502020204030204" pitchFamily="34" charset="0"/>
              </a:rPr>
              <a:t>            RAISE_APPLICATION_ERROR(-20500, 'Se debe </a:t>
            </a:r>
            <a:r>
              <a:rPr lang="en-US" b="1" dirty="0" err="1">
                <a:latin typeface="Calibri" panose="020F0502020204030204" pitchFamily="34" charset="0"/>
                <a:cs typeface="Calibri" panose="020F0502020204030204" pitchFamily="34" charset="0"/>
              </a:rPr>
              <a:t>insertar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en</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tabla</a:t>
            </a:r>
            <a:r>
              <a:rPr lang="en-US" b="1" dirty="0">
                <a:latin typeface="Calibri" panose="020F0502020204030204" pitchFamily="34" charset="0"/>
                <a:cs typeface="Calibri" panose="020F0502020204030204" pitchFamily="34" charset="0"/>
              </a:rPr>
              <a:t> EMPLEADOS solo </a:t>
            </a:r>
            <a:r>
              <a:rPr lang="en-US" b="1" dirty="0" err="1">
                <a:latin typeface="Calibri" panose="020F0502020204030204" pitchFamily="34" charset="0"/>
                <a:cs typeface="Calibri" panose="020F0502020204030204" pitchFamily="34" charset="0"/>
              </a:rPr>
              <a:t>durante</a:t>
            </a:r>
            <a:r>
              <a:rPr lang="en-US" b="1" dirty="0">
                <a:latin typeface="Calibri" panose="020F0502020204030204" pitchFamily="34" charset="0"/>
                <a:cs typeface="Calibri" panose="020F0502020204030204" pitchFamily="34" charset="0"/>
              </a:rPr>
              <a:t> horas de </a:t>
            </a:r>
            <a:r>
              <a:rPr lang="en-US" b="1" dirty="0" err="1">
                <a:latin typeface="Calibri" panose="020F0502020204030204" pitchFamily="34" charset="0"/>
                <a:cs typeface="Calibri" panose="020F0502020204030204" pitchFamily="34" charset="0"/>
              </a:rPr>
              <a:t>trabajo</a:t>
            </a:r>
            <a:r>
              <a:rPr lang="en-US" b="1" dirty="0">
                <a:latin typeface="Calibri" panose="020F0502020204030204" pitchFamily="34" charset="0"/>
                <a:cs typeface="Calibri" panose="020F0502020204030204" pitchFamily="34" charset="0"/>
              </a:rPr>
              <a:t>.');</a:t>
            </a:r>
          </a:p>
          <a:p>
            <a:pPr defTabSz="400050">
              <a:tabLst>
                <a:tab pos="571500" algn="l"/>
                <a:tab pos="1828800" algn="l"/>
              </a:tabLst>
            </a:pPr>
            <a:r>
              <a:rPr lang="en-US" b="1" dirty="0">
                <a:latin typeface="Calibri" panose="020F0502020204030204" pitchFamily="34" charset="0"/>
                <a:cs typeface="Calibri" panose="020F0502020204030204" pitchFamily="34" charset="0"/>
              </a:rPr>
              <a:t>       </a:t>
            </a:r>
            <a:r>
              <a:rPr lang="en-US" b="1" dirty="0">
                <a:solidFill>
                  <a:srgbClr val="0000DE"/>
                </a:solidFill>
                <a:latin typeface="Calibri" panose="020F0502020204030204" pitchFamily="34" charset="0"/>
                <a:cs typeface="Calibri" panose="020F0502020204030204" pitchFamily="34" charset="0"/>
              </a:rPr>
              <a:t>ELSIF UPDATING('SALARY')</a:t>
            </a:r>
            <a:r>
              <a:rPr lang="en-US" b="1" dirty="0">
                <a:latin typeface="Calibri" panose="020F0502020204030204" pitchFamily="34" charset="0"/>
                <a:cs typeface="Calibri" panose="020F0502020204030204" pitchFamily="34" charset="0"/>
              </a:rPr>
              <a:t> THEN</a:t>
            </a:r>
          </a:p>
          <a:p>
            <a:pPr defTabSz="400050">
              <a:tabLst>
                <a:tab pos="571500" algn="l"/>
                <a:tab pos="1828800" algn="l"/>
              </a:tabLst>
            </a:pPr>
            <a:r>
              <a:rPr lang="en-US" b="1" dirty="0">
                <a:latin typeface="Calibri" panose="020F0502020204030204" pitchFamily="34" charset="0"/>
                <a:cs typeface="Calibri" panose="020F0502020204030204" pitchFamily="34" charset="0"/>
              </a:rPr>
              <a:t>           RAISE_APPLICATION_ERROR(-20503, 'Se debe </a:t>
            </a:r>
            <a:r>
              <a:rPr lang="en-US" b="1" dirty="0" err="1">
                <a:latin typeface="Calibri" panose="020F0502020204030204" pitchFamily="34" charset="0"/>
                <a:cs typeface="Calibri" panose="020F0502020204030204" pitchFamily="34" charset="0"/>
              </a:rPr>
              <a:t>actualizar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salario</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sólo</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durante</a:t>
            </a:r>
            <a:r>
              <a:rPr lang="en-US" b="1" dirty="0">
                <a:latin typeface="Calibri" panose="020F0502020204030204" pitchFamily="34" charset="0"/>
                <a:cs typeface="Calibri" panose="020F0502020204030204" pitchFamily="34" charset="0"/>
              </a:rPr>
              <a:t> horas de </a:t>
            </a:r>
            <a:r>
              <a:rPr lang="en-US" b="1" dirty="0" err="1">
                <a:latin typeface="Calibri" panose="020F0502020204030204" pitchFamily="34" charset="0"/>
                <a:cs typeface="Calibri" panose="020F0502020204030204" pitchFamily="34" charset="0"/>
              </a:rPr>
              <a:t>trabajo</a:t>
            </a:r>
            <a:r>
              <a:rPr lang="en-US" b="1" dirty="0">
                <a:latin typeface="Calibri" panose="020F0502020204030204" pitchFamily="34" charset="0"/>
                <a:cs typeface="Calibri" panose="020F0502020204030204" pitchFamily="34" charset="0"/>
              </a:rPr>
              <a:t>.');</a:t>
            </a:r>
          </a:p>
          <a:p>
            <a:pPr defTabSz="400050">
              <a:tabLst>
                <a:tab pos="571500" algn="l"/>
                <a:tab pos="1828800" algn="l"/>
              </a:tabLst>
            </a:pPr>
            <a:r>
              <a:rPr lang="en-US" b="1" dirty="0">
                <a:latin typeface="Calibri" panose="020F0502020204030204" pitchFamily="34" charset="0"/>
                <a:cs typeface="Calibri" panose="020F0502020204030204" pitchFamily="34" charset="0"/>
              </a:rPr>
              <a:t>       END IF;</a:t>
            </a:r>
          </a:p>
          <a:p>
            <a:pPr defTabSz="400050">
              <a:tabLst>
                <a:tab pos="571500" algn="l"/>
                <a:tab pos="1828800" algn="l"/>
              </a:tabLst>
            </a:pPr>
            <a:r>
              <a:rPr lang="en-US" b="1" dirty="0">
                <a:latin typeface="Calibri" panose="020F0502020204030204" pitchFamily="34" charset="0"/>
                <a:cs typeface="Calibri" panose="020F0502020204030204" pitchFamily="34" charset="0"/>
              </a:rPr>
              <a:t> END IF;</a:t>
            </a:r>
          </a:p>
          <a:p>
            <a:pPr defTabSz="400050">
              <a:tabLst>
                <a:tab pos="571500" algn="l"/>
                <a:tab pos="1828800" algn="l"/>
              </a:tabLst>
            </a:pPr>
            <a:r>
              <a:rPr lang="en-US" b="1" dirty="0">
                <a:latin typeface="Calibri" panose="020F0502020204030204" pitchFamily="34" charset="0"/>
                <a:cs typeface="Calibri" panose="020F0502020204030204" pitchFamily="34" charset="0"/>
              </a:rPr>
              <a:t>END;</a:t>
            </a:r>
          </a:p>
          <a:p>
            <a:pPr>
              <a:defRPr/>
            </a:pPr>
            <a:endParaRPr lang="en-US" sz="800" b="1"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7B4F1C75-E75F-42FD-9A36-E0713033E8B2}"/>
              </a:ext>
            </a:extLst>
          </p:cNvPr>
          <p:cNvPicPr>
            <a:picLocks noChangeAspect="1"/>
          </p:cNvPicPr>
          <p:nvPr/>
        </p:nvPicPr>
        <p:blipFill>
          <a:blip r:embed="rId3"/>
          <a:stretch>
            <a:fillRect/>
          </a:stretch>
        </p:blipFill>
        <p:spPr>
          <a:xfrm>
            <a:off x="2120641" y="1050439"/>
            <a:ext cx="4762074" cy="2272934"/>
          </a:xfrm>
          <a:prstGeom prst="rect">
            <a:avLst/>
          </a:prstGeom>
        </p:spPr>
      </p:pic>
    </p:spTree>
    <p:extLst>
      <p:ext uri="{BB962C8B-B14F-4D97-AF65-F5344CB8AC3E}">
        <p14:creationId xmlns:p14="http://schemas.microsoft.com/office/powerpoint/2010/main" val="4186294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62653" y="212725"/>
            <a:ext cx="4493092" cy="813000"/>
          </a:xfrm>
        </p:spPr>
        <p:txBody>
          <a:bodyPr/>
          <a:lstStyle/>
          <a:p>
            <a:pPr lvl="0" defTabSz="457200">
              <a:defRPr/>
            </a:pPr>
            <a:r>
              <a:rPr lang="es-CL" sz="2800" b="1" dirty="0">
                <a:solidFill>
                  <a:prstClr val="white"/>
                </a:solidFill>
                <a:latin typeface="Calibri"/>
              </a:rPr>
              <a:t>Uso de Estructuras de Datos OLD y NEW  en un </a:t>
            </a:r>
            <a:r>
              <a:rPr lang="es-CL" sz="2800" b="1" dirty="0" err="1">
                <a:solidFill>
                  <a:prstClr val="white"/>
                </a:solidFill>
                <a:latin typeface="Calibri"/>
              </a:rPr>
              <a:t>Trigger</a:t>
            </a:r>
            <a:endParaRPr lang="es-CL" sz="2800" b="1" dirty="0">
              <a:solidFill>
                <a:prstClr val="white"/>
              </a:solidFill>
              <a:latin typeface="Calibri"/>
            </a:endParaRPr>
          </a:p>
        </p:txBody>
      </p:sp>
      <p:graphicFrame>
        <p:nvGraphicFramePr>
          <p:cNvPr id="10" name="Tabla 9">
            <a:extLst>
              <a:ext uri="{FF2B5EF4-FFF2-40B4-BE49-F238E27FC236}">
                <a16:creationId xmlns:a16="http://schemas.microsoft.com/office/drawing/2014/main" id="{E9560234-AF77-4047-AF16-6F998C755712}"/>
              </a:ext>
            </a:extLst>
          </p:cNvPr>
          <p:cNvGraphicFramePr>
            <a:graphicFrameLocks noGrp="1"/>
          </p:cNvGraphicFramePr>
          <p:nvPr>
            <p:extLst>
              <p:ext uri="{D42A27DB-BD31-4B8C-83A1-F6EECF244321}">
                <p14:modId xmlns:p14="http://schemas.microsoft.com/office/powerpoint/2010/main" val="3315848944"/>
              </p:ext>
            </p:extLst>
          </p:nvPr>
        </p:nvGraphicFramePr>
        <p:xfrm>
          <a:off x="123566" y="4129585"/>
          <a:ext cx="8859795" cy="2175895"/>
        </p:xfrm>
        <a:graphic>
          <a:graphicData uri="http://schemas.openxmlformats.org/drawingml/2006/table">
            <a:tbl>
              <a:tblPr firstRow="1" bandRow="1">
                <a:effectLst>
                  <a:outerShdw blurRad="50800" dist="38100" algn="l" rotWithShape="0">
                    <a:prstClr val="black">
                      <a:alpha val="40000"/>
                    </a:prstClr>
                  </a:outerShdw>
                </a:effectLst>
                <a:tableStyleId>{5C22544A-7EE6-4342-B048-85BDC9FD1C3A}</a:tableStyleId>
              </a:tblPr>
              <a:tblGrid>
                <a:gridCol w="1680306">
                  <a:extLst>
                    <a:ext uri="{9D8B030D-6E8A-4147-A177-3AD203B41FA5}">
                      <a16:colId xmlns:a16="http://schemas.microsoft.com/office/drawing/2014/main" val="20000"/>
                    </a:ext>
                  </a:extLst>
                </a:gridCol>
                <a:gridCol w="3436989">
                  <a:extLst>
                    <a:ext uri="{9D8B030D-6E8A-4147-A177-3AD203B41FA5}">
                      <a16:colId xmlns:a16="http://schemas.microsoft.com/office/drawing/2014/main" val="20001"/>
                    </a:ext>
                  </a:extLst>
                </a:gridCol>
                <a:gridCol w="3742500">
                  <a:extLst>
                    <a:ext uri="{9D8B030D-6E8A-4147-A177-3AD203B41FA5}">
                      <a16:colId xmlns:a16="http://schemas.microsoft.com/office/drawing/2014/main" val="20002"/>
                    </a:ext>
                  </a:extLst>
                </a:gridCol>
              </a:tblGrid>
              <a:tr h="59209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OPERACIÓN</a:t>
                      </a:r>
                      <a:endParaRPr kumimoji="0" lang="es-E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89B4E"/>
                    </a:solidFill>
                  </a:tcPr>
                </a:tc>
                <a:tc>
                  <a:txBody>
                    <a:bodyPr/>
                    <a:lstStyle/>
                    <a:p>
                      <a:pPr marL="0" marR="0" lvl="0" indent="0" algn="ctr" defTabSz="914400" rtl="0" eaLnBrk="0" fontAlgn="base" latinLnBrk="0" hangingPunct="0">
                        <a:lnSpc>
                          <a:spcPct val="95000"/>
                        </a:lnSpc>
                        <a:spcBef>
                          <a:spcPct val="35000"/>
                        </a:spcBef>
                        <a:spcAft>
                          <a:spcPct val="0"/>
                        </a:spcAft>
                        <a:buClrTx/>
                        <a:buSzTx/>
                        <a:buFontTx/>
                        <a:buNone/>
                        <a:tabLst/>
                      </a:pPr>
                      <a:r>
                        <a:rPr kumimoji="0" 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VALOR OLD</a:t>
                      </a:r>
                      <a:endParaRPr kumimoji="0" lang="es-E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BA8D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VALOR NEW</a:t>
                      </a:r>
                      <a:endParaRPr kumimoji="0" lang="es-E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AFC872"/>
                    </a:solidFill>
                  </a:tcPr>
                </a:tc>
                <a:extLst>
                  <a:ext uri="{0D108BD9-81ED-4DB2-BD59-A6C34878D82A}">
                    <a16:rowId xmlns:a16="http://schemas.microsoft.com/office/drawing/2014/main" val="10000"/>
                  </a:ext>
                </a:extLst>
              </a:tr>
              <a:tr h="3708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INSERT</a:t>
                      </a:r>
                      <a:r>
                        <a:rPr kumimoji="0" lang="es-E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txBody>
                  <a:tcPr marL="90000" marR="90000"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89B4E"/>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NULL</a:t>
                      </a:r>
                      <a:r>
                        <a:rPr kumimoji="0" lang="es-E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txBody>
                  <a:tcPr marL="144000" marR="180000" marT="46800" marB="720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7BA8D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Valor </a:t>
                      </a:r>
                      <a:r>
                        <a:rPr kumimoji="0" lang="en-US"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Insertado</a:t>
                      </a:r>
                      <a:r>
                        <a:rPr kumimoji="0" lang="es-E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 que se va a insertar</a:t>
                      </a:r>
                    </a:p>
                  </a:txBody>
                  <a:tcPr marL="144000" marR="180000" marT="46800" marB="720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FC872"/>
                    </a:solidFill>
                  </a:tcPr>
                </a:tc>
                <a:extLst>
                  <a:ext uri="{0D108BD9-81ED-4DB2-BD59-A6C34878D82A}">
                    <a16:rowId xmlns:a16="http://schemas.microsoft.com/office/drawing/2014/main" val="10001"/>
                  </a:ext>
                </a:extLst>
              </a:tr>
              <a:tr h="3708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UPDATE</a:t>
                      </a:r>
                      <a:r>
                        <a:rPr kumimoji="0" lang="es-E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txBody>
                  <a:tcPr marL="90000" marR="90000"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89B4E"/>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Valor antes de UPDATE</a:t>
                      </a:r>
                      <a:r>
                        <a:rPr kumimoji="0" lang="es-E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(valor que existe en la tabla)</a:t>
                      </a:r>
                    </a:p>
                  </a:txBody>
                  <a:tcPr marL="144000" marR="180000" marT="46800" marB="720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7BA8D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Valor </a:t>
                      </a:r>
                      <a:r>
                        <a:rPr kumimoji="0" lang="en-US"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después</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del UPDATE</a:t>
                      </a:r>
                      <a:r>
                        <a:rPr kumimoji="0" lang="es-E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(nuevo valor con el cual se va a actualizar la tabla)</a:t>
                      </a:r>
                    </a:p>
                  </a:txBody>
                  <a:tcPr marL="144000" marR="180000" marT="46800" marB="720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FC872"/>
                    </a:solidFill>
                  </a:tcPr>
                </a:tc>
                <a:extLst>
                  <a:ext uri="{0D108BD9-81ED-4DB2-BD59-A6C34878D82A}">
                    <a16:rowId xmlns:a16="http://schemas.microsoft.com/office/drawing/2014/main" val="10002"/>
                  </a:ext>
                </a:extLst>
              </a:tr>
              <a:tr h="3708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DELETE</a:t>
                      </a:r>
                      <a:r>
                        <a:rPr kumimoji="0" lang="es-E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txBody>
                  <a:tcPr marL="90000" marR="90000"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89B4E"/>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Value antes de DELETE (valor </a:t>
                      </a:r>
                      <a:r>
                        <a:rPr kumimoji="0" lang="en-US"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que</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existe</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en la </a:t>
                      </a:r>
                      <a:r>
                        <a:rPr kumimoji="0" lang="en-US" sz="16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tabla</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es-E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txBody>
                  <a:tcPr marL="144000" marR="180000" marT="46800" marB="720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7BA8D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NULL</a:t>
                      </a:r>
                      <a:r>
                        <a:rPr kumimoji="0" lang="es-E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txBody>
                  <a:tcPr marL="144000" marR="180000" marT="46800" marB="720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FC872"/>
                    </a:solidFill>
                  </a:tcPr>
                </a:tc>
                <a:extLst>
                  <a:ext uri="{0D108BD9-81ED-4DB2-BD59-A6C34878D82A}">
                    <a16:rowId xmlns:a16="http://schemas.microsoft.com/office/drawing/2014/main" val="10003"/>
                  </a:ext>
                </a:extLst>
              </a:tr>
            </a:tbl>
          </a:graphicData>
        </a:graphic>
      </p:graphicFrame>
      <p:sp>
        <p:nvSpPr>
          <p:cNvPr id="11" name="Rectángulo redondeado 4">
            <a:extLst>
              <a:ext uri="{FF2B5EF4-FFF2-40B4-BE49-F238E27FC236}">
                <a16:creationId xmlns:a16="http://schemas.microsoft.com/office/drawing/2014/main" id="{9B318C22-BC64-47DE-A5A0-F024D33EF665}"/>
              </a:ext>
            </a:extLst>
          </p:cNvPr>
          <p:cNvSpPr/>
          <p:nvPr/>
        </p:nvSpPr>
        <p:spPr>
          <a:xfrm>
            <a:off x="2377087" y="1284048"/>
            <a:ext cx="2124000" cy="2196000"/>
          </a:xfrm>
          <a:prstGeom prst="roundRect">
            <a:avLst/>
          </a:prstGeom>
          <a:solidFill>
            <a:srgbClr val="17375E"/>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CL" sz="1600" b="1" dirty="0">
                <a:solidFill>
                  <a:srgbClr val="FFFFFF"/>
                </a:solidFill>
                <a:latin typeface="Calibri" panose="020F0502020204030204" pitchFamily="34" charset="0"/>
                <a:cs typeface="Calibri" panose="020F0502020204030204" pitchFamily="34" charset="0"/>
              </a:rPr>
              <a:t>La estructura OLD almacena los valores originales que la fila que se está procesando tiene en la tabla</a:t>
            </a:r>
          </a:p>
        </p:txBody>
      </p:sp>
      <p:sp>
        <p:nvSpPr>
          <p:cNvPr id="12" name="Rectángulo redondeado 4">
            <a:extLst>
              <a:ext uri="{FF2B5EF4-FFF2-40B4-BE49-F238E27FC236}">
                <a16:creationId xmlns:a16="http://schemas.microsoft.com/office/drawing/2014/main" id="{A33D4110-80F2-48BF-B6FB-F274F3222779}"/>
              </a:ext>
            </a:extLst>
          </p:cNvPr>
          <p:cNvSpPr/>
          <p:nvPr/>
        </p:nvSpPr>
        <p:spPr>
          <a:xfrm>
            <a:off x="4646324" y="1290634"/>
            <a:ext cx="2124000" cy="2196000"/>
          </a:xfrm>
          <a:prstGeom prst="roundRect">
            <a:avLst/>
          </a:prstGeom>
          <a:solidFill>
            <a:srgbClr val="86A33F"/>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CL" sz="1600" b="1" dirty="0">
                <a:solidFill>
                  <a:srgbClr val="FFFFFF"/>
                </a:solidFill>
                <a:latin typeface="Calibri" panose="020F0502020204030204" pitchFamily="34" charset="0"/>
                <a:cs typeface="Calibri" panose="020F0502020204030204" pitchFamily="34" charset="0"/>
              </a:rPr>
              <a:t>La estructura NEW almacena los nuevos valores de esa misma fila. Se mantienen los valores originales de las columnas que no son actualizadas</a:t>
            </a:r>
          </a:p>
        </p:txBody>
      </p:sp>
      <p:sp>
        <p:nvSpPr>
          <p:cNvPr id="17" name="Rectángulo redondeado 4">
            <a:extLst>
              <a:ext uri="{FF2B5EF4-FFF2-40B4-BE49-F238E27FC236}">
                <a16:creationId xmlns:a16="http://schemas.microsoft.com/office/drawing/2014/main" id="{EBEDB380-1B46-4054-AF09-BE4E0665C908}"/>
              </a:ext>
            </a:extLst>
          </p:cNvPr>
          <p:cNvSpPr/>
          <p:nvPr/>
        </p:nvSpPr>
        <p:spPr>
          <a:xfrm>
            <a:off x="6902617" y="1290634"/>
            <a:ext cx="2124000" cy="2196000"/>
          </a:xfrm>
          <a:prstGeom prst="roundRect">
            <a:avLst/>
          </a:prstGeom>
          <a:solidFill>
            <a:srgbClr val="B94441"/>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CL" sz="1600" b="1" dirty="0">
                <a:solidFill>
                  <a:srgbClr val="FFFFFF"/>
                </a:solidFill>
                <a:latin typeface="Calibri" panose="020F0502020204030204" pitchFamily="34" charset="0"/>
                <a:cs typeface="Calibri" panose="020F0502020204030204" pitchFamily="34" charset="0"/>
              </a:rPr>
              <a:t> Para hacer referencia a cada uno de los valores de estos </a:t>
            </a:r>
          </a:p>
          <a:p>
            <a:pPr algn="ctr">
              <a:defRPr/>
            </a:pPr>
            <a:r>
              <a:rPr lang="es-CL" sz="1600" b="1" dirty="0" err="1">
                <a:solidFill>
                  <a:srgbClr val="FFFFFF"/>
                </a:solidFill>
                <a:latin typeface="Calibri" panose="020F0502020204030204" pitchFamily="34" charset="0"/>
                <a:cs typeface="Calibri" panose="020F0502020204030204" pitchFamily="34" charset="0"/>
              </a:rPr>
              <a:t>pseudo-registros</a:t>
            </a:r>
            <a:r>
              <a:rPr lang="es-CL" sz="1600" b="1" dirty="0">
                <a:solidFill>
                  <a:srgbClr val="FFFFFF"/>
                </a:solidFill>
                <a:latin typeface="Calibri" panose="020F0502020204030204" pitchFamily="34" charset="0"/>
                <a:cs typeface="Calibri" panose="020F0502020204030204" pitchFamily="34" charset="0"/>
              </a:rPr>
              <a:t>  deben ir precedidos por : (:OLD y :NEW), excepto en la condición WHEN</a:t>
            </a:r>
          </a:p>
        </p:txBody>
      </p:sp>
      <p:sp>
        <p:nvSpPr>
          <p:cNvPr id="18" name="Rectángulo redondeado 4">
            <a:extLst>
              <a:ext uri="{FF2B5EF4-FFF2-40B4-BE49-F238E27FC236}">
                <a16:creationId xmlns:a16="http://schemas.microsoft.com/office/drawing/2014/main" id="{9D394B01-687F-48A9-AC36-582A4DB32C53}"/>
              </a:ext>
            </a:extLst>
          </p:cNvPr>
          <p:cNvSpPr/>
          <p:nvPr/>
        </p:nvSpPr>
        <p:spPr>
          <a:xfrm>
            <a:off x="110728" y="1261848"/>
            <a:ext cx="2124000" cy="2196000"/>
          </a:xfrm>
          <a:prstGeom prst="roundRect">
            <a:avLst/>
          </a:prstGeom>
          <a:solidFill>
            <a:srgbClr val="EC700A"/>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CL" sz="1600" b="1" dirty="0">
                <a:solidFill>
                  <a:srgbClr val="FFFFFF"/>
                </a:solidFill>
                <a:latin typeface="Calibri" panose="020F0502020204030204" pitchFamily="34" charset="0"/>
                <a:cs typeface="Calibri" panose="020F0502020204030204" pitchFamily="34" charset="0"/>
              </a:rPr>
              <a:t>Cuando se activa un </a:t>
            </a:r>
            <a:r>
              <a:rPr lang="es-CL" sz="1600" b="1" dirty="0" err="1">
                <a:solidFill>
                  <a:srgbClr val="FFFFFF"/>
                </a:solidFill>
                <a:latin typeface="Calibri" panose="020F0502020204030204" pitchFamily="34" charset="0"/>
                <a:cs typeface="Calibri" panose="020F0502020204030204" pitchFamily="34" charset="0"/>
              </a:rPr>
              <a:t>trigger</a:t>
            </a:r>
            <a:r>
              <a:rPr lang="es-CL" sz="1600" b="1" dirty="0">
                <a:solidFill>
                  <a:srgbClr val="FFFFFF"/>
                </a:solidFill>
                <a:latin typeface="Calibri" panose="020F0502020204030204" pitchFamily="34" charset="0"/>
                <a:cs typeface="Calibri" panose="020F0502020204030204" pitchFamily="34" charset="0"/>
              </a:rPr>
              <a:t> a Nivel de Fila, Oracle crea y completa dos </a:t>
            </a:r>
          </a:p>
          <a:p>
            <a:pPr algn="ctr">
              <a:defRPr/>
            </a:pPr>
            <a:r>
              <a:rPr lang="es-CL" sz="1600" b="1" dirty="0" err="1">
                <a:solidFill>
                  <a:srgbClr val="FFFFFF"/>
                </a:solidFill>
                <a:latin typeface="Calibri" panose="020F0502020204030204" pitchFamily="34" charset="0"/>
                <a:cs typeface="Calibri" panose="020F0502020204030204" pitchFamily="34" charset="0"/>
              </a:rPr>
              <a:t>pseudo-registros</a:t>
            </a:r>
            <a:r>
              <a:rPr lang="es-CL" sz="1600" b="1" dirty="0">
                <a:solidFill>
                  <a:srgbClr val="FFFFFF"/>
                </a:solidFill>
                <a:latin typeface="Calibri" panose="020F0502020204030204" pitchFamily="34" charset="0"/>
                <a:cs typeface="Calibri" panose="020F0502020204030204" pitchFamily="34" charset="0"/>
              </a:rPr>
              <a:t>  con los datos de la fila que se está procesando</a:t>
            </a:r>
          </a:p>
        </p:txBody>
      </p:sp>
    </p:spTree>
    <p:extLst>
      <p:ext uri="{BB962C8B-B14F-4D97-AF65-F5344CB8AC3E}">
        <p14:creationId xmlns:p14="http://schemas.microsoft.com/office/powerpoint/2010/main" val="80664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un </a:t>
            </a:r>
            <a:r>
              <a:rPr lang="es-CL" sz="2800" b="1" dirty="0" err="1">
                <a:solidFill>
                  <a:prstClr val="white"/>
                </a:solidFill>
                <a:latin typeface="Calibri"/>
              </a:rPr>
              <a:t>Trigger</a:t>
            </a:r>
            <a:r>
              <a:rPr lang="es-CL" sz="2800" b="1" dirty="0">
                <a:solidFill>
                  <a:prstClr val="white"/>
                </a:solidFill>
                <a:latin typeface="Calibri"/>
              </a:rPr>
              <a:t> a Nivel de Fila</a:t>
            </a: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611187" y="1257371"/>
            <a:ext cx="8087969"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1 para crear un </a:t>
            </a:r>
            <a:r>
              <a:rPr lang="es-MX" sz="2000" kern="1200" dirty="0" err="1">
                <a:solidFill>
                  <a:prstClr val="black"/>
                </a:solidFill>
                <a:latin typeface="Calibri"/>
                <a:ea typeface="Arial Unicode MS"/>
                <a:cs typeface="Arial Unicode MS"/>
              </a:rPr>
              <a:t>Trigger</a:t>
            </a:r>
            <a:r>
              <a:rPr lang="es-MX" sz="2000" kern="1200" dirty="0">
                <a:solidFill>
                  <a:prstClr val="black"/>
                </a:solidFill>
                <a:latin typeface="Calibri"/>
                <a:ea typeface="Arial Unicode MS"/>
                <a:cs typeface="Arial Unicode MS"/>
              </a:rPr>
              <a:t> a Nivel de Fila usando SQL </a:t>
            </a:r>
            <a:r>
              <a:rPr lang="es-MX" sz="2000" kern="1200" dirty="0" err="1">
                <a:solidFill>
                  <a:prstClr val="black"/>
                </a:solidFill>
                <a:latin typeface="Calibri"/>
                <a:ea typeface="Arial Unicode MS"/>
                <a:cs typeface="Arial Unicode MS"/>
              </a:rPr>
              <a:t>Developer</a:t>
            </a:r>
            <a:r>
              <a:rPr lang="es-MX" sz="2000" kern="1200" dirty="0">
                <a:solidFill>
                  <a:prstClr val="black"/>
                </a:solidFill>
                <a:latin typeface="Calibri"/>
                <a:ea typeface="Arial Unicode MS"/>
                <a:cs typeface="Arial Unicode MS"/>
              </a:rPr>
              <a:t>: </a:t>
            </a:r>
            <a:endParaRPr lang="es-CL" sz="2000" kern="1200" dirty="0">
              <a:solidFill>
                <a:prstClr val="black"/>
              </a:solidFill>
              <a:latin typeface="Calibri"/>
              <a:ea typeface="Arial Unicode MS"/>
              <a:cs typeface="Times New Roman" pitchFamily="18" charset="0"/>
            </a:endParaRPr>
          </a:p>
        </p:txBody>
      </p:sp>
      <p:pic>
        <p:nvPicPr>
          <p:cNvPr id="8" name="Imagen 7">
            <a:extLst>
              <a:ext uri="{FF2B5EF4-FFF2-40B4-BE49-F238E27FC236}">
                <a16:creationId xmlns:a16="http://schemas.microsoft.com/office/drawing/2014/main" id="{400296DB-26AB-4E7B-A1CF-FEBDE81ED660}"/>
              </a:ext>
            </a:extLst>
          </p:cNvPr>
          <p:cNvPicPr>
            <a:picLocks noChangeAspect="1"/>
          </p:cNvPicPr>
          <p:nvPr/>
        </p:nvPicPr>
        <p:blipFill>
          <a:blip r:embed="rId3"/>
          <a:stretch>
            <a:fillRect/>
          </a:stretch>
        </p:blipFill>
        <p:spPr>
          <a:xfrm>
            <a:off x="2220727" y="1582372"/>
            <a:ext cx="4087861" cy="551909"/>
          </a:xfrm>
          <a:prstGeom prst="rect">
            <a:avLst/>
          </a:prstGeom>
        </p:spPr>
      </p:pic>
      <p:sp>
        <p:nvSpPr>
          <p:cNvPr id="10" name="Rectángulo 9">
            <a:extLst>
              <a:ext uri="{FF2B5EF4-FFF2-40B4-BE49-F238E27FC236}">
                <a16:creationId xmlns:a16="http://schemas.microsoft.com/office/drawing/2014/main" id="{AE561AE7-A1FD-4623-B857-425673D3706B}"/>
              </a:ext>
            </a:extLst>
          </p:cNvPr>
          <p:cNvSpPr/>
          <p:nvPr/>
        </p:nvSpPr>
        <p:spPr>
          <a:xfrm>
            <a:off x="4737198" y="1834669"/>
            <a:ext cx="252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1" name="CuadroTexto 10">
            <a:extLst>
              <a:ext uri="{FF2B5EF4-FFF2-40B4-BE49-F238E27FC236}">
                <a16:creationId xmlns:a16="http://schemas.microsoft.com/office/drawing/2014/main" id="{C357BA76-2782-484C-9140-0001EC164BAE}"/>
              </a:ext>
            </a:extLst>
          </p:cNvPr>
          <p:cNvSpPr txBox="1"/>
          <p:nvPr/>
        </p:nvSpPr>
        <p:spPr>
          <a:xfrm>
            <a:off x="1940362" y="1597084"/>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12" name="CuadroTexto 11">
            <a:extLst>
              <a:ext uri="{FF2B5EF4-FFF2-40B4-BE49-F238E27FC236}">
                <a16:creationId xmlns:a16="http://schemas.microsoft.com/office/drawing/2014/main" id="{2D7039F0-F6A9-4551-971E-19BBACD31595}"/>
              </a:ext>
            </a:extLst>
          </p:cNvPr>
          <p:cNvSpPr txBox="1"/>
          <p:nvPr/>
        </p:nvSpPr>
        <p:spPr>
          <a:xfrm>
            <a:off x="32511" y="2963390"/>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18" name="CuadroTexto 17">
            <a:extLst>
              <a:ext uri="{FF2B5EF4-FFF2-40B4-BE49-F238E27FC236}">
                <a16:creationId xmlns:a16="http://schemas.microsoft.com/office/drawing/2014/main" id="{BDC05A0E-0E63-47D5-945E-9E3CEA6AEAD8}"/>
              </a:ext>
            </a:extLst>
          </p:cNvPr>
          <p:cNvSpPr txBox="1"/>
          <p:nvPr/>
        </p:nvSpPr>
        <p:spPr>
          <a:xfrm>
            <a:off x="3447105" y="5080522"/>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pic>
        <p:nvPicPr>
          <p:cNvPr id="4" name="Imagen 3" descr="Interfaz de usuario gráfica, Texto, Aplicación&#10;&#10;Descripción generada automáticamente">
            <a:extLst>
              <a:ext uri="{FF2B5EF4-FFF2-40B4-BE49-F238E27FC236}">
                <a16:creationId xmlns:a16="http://schemas.microsoft.com/office/drawing/2014/main" id="{16D03C5A-8785-4B44-A52E-38E641C2014B}"/>
              </a:ext>
            </a:extLst>
          </p:cNvPr>
          <p:cNvPicPr>
            <a:picLocks noChangeAspect="1"/>
          </p:cNvPicPr>
          <p:nvPr/>
        </p:nvPicPr>
        <p:blipFill>
          <a:blip r:embed="rId4"/>
          <a:stretch>
            <a:fillRect/>
          </a:stretch>
        </p:blipFill>
        <p:spPr>
          <a:xfrm>
            <a:off x="359847" y="2310868"/>
            <a:ext cx="8637373" cy="2123503"/>
          </a:xfrm>
          <a:prstGeom prst="rect">
            <a:avLst/>
          </a:prstGeom>
        </p:spPr>
      </p:pic>
      <p:sp>
        <p:nvSpPr>
          <p:cNvPr id="17" name="Rectángulo 16">
            <a:extLst>
              <a:ext uri="{FF2B5EF4-FFF2-40B4-BE49-F238E27FC236}">
                <a16:creationId xmlns:a16="http://schemas.microsoft.com/office/drawing/2014/main" id="{D39B6604-10B7-466F-BBB8-122AA38971F2}"/>
              </a:ext>
            </a:extLst>
          </p:cNvPr>
          <p:cNvSpPr/>
          <p:nvPr/>
        </p:nvSpPr>
        <p:spPr>
          <a:xfrm>
            <a:off x="597991" y="2454279"/>
            <a:ext cx="216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15" name="Imagen 14" descr="Interfaz de usuario gráfica, Aplicación&#10;&#10;Descripción generada automáticamente">
            <a:extLst>
              <a:ext uri="{FF2B5EF4-FFF2-40B4-BE49-F238E27FC236}">
                <a16:creationId xmlns:a16="http://schemas.microsoft.com/office/drawing/2014/main" id="{137D2505-ED30-4427-80F4-9678BC2BCCB8}"/>
              </a:ext>
            </a:extLst>
          </p:cNvPr>
          <p:cNvPicPr>
            <a:picLocks noChangeAspect="1"/>
          </p:cNvPicPr>
          <p:nvPr/>
        </p:nvPicPr>
        <p:blipFill>
          <a:blip r:embed="rId5"/>
          <a:stretch>
            <a:fillRect/>
          </a:stretch>
        </p:blipFill>
        <p:spPr>
          <a:xfrm>
            <a:off x="3812359" y="4320830"/>
            <a:ext cx="1665556" cy="2438314"/>
          </a:xfrm>
          <a:prstGeom prst="rect">
            <a:avLst/>
          </a:prstGeom>
        </p:spPr>
      </p:pic>
    </p:spTree>
    <p:extLst>
      <p:ext uri="{BB962C8B-B14F-4D97-AF65-F5344CB8AC3E}">
        <p14:creationId xmlns:p14="http://schemas.microsoft.com/office/powerpoint/2010/main" val="1286558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Crear un </a:t>
            </a:r>
            <a:r>
              <a:rPr lang="es-CL" sz="2800" b="1" dirty="0" err="1">
                <a:solidFill>
                  <a:prstClr val="white"/>
                </a:solidFill>
                <a:latin typeface="Calibri"/>
              </a:rPr>
              <a:t>Trigger</a:t>
            </a:r>
            <a:r>
              <a:rPr lang="es-CL" sz="2800" b="1" dirty="0">
                <a:solidFill>
                  <a:prstClr val="white"/>
                </a:solidFill>
                <a:latin typeface="Calibri"/>
              </a:rPr>
              <a:t> a Nivel de Fila</a:t>
            </a:r>
          </a:p>
        </p:txBody>
      </p:sp>
      <p:sp>
        <p:nvSpPr>
          <p:cNvPr id="19" name="Rectangle 3">
            <a:extLst>
              <a:ext uri="{FF2B5EF4-FFF2-40B4-BE49-F238E27FC236}">
                <a16:creationId xmlns:a16="http://schemas.microsoft.com/office/drawing/2014/main" id="{469EDE29-A083-4473-93C8-225AC9CAA929}"/>
              </a:ext>
            </a:extLst>
          </p:cNvPr>
          <p:cNvSpPr txBox="1">
            <a:spLocks noChangeArrowheads="1"/>
          </p:cNvSpPr>
          <p:nvPr/>
        </p:nvSpPr>
        <p:spPr bwMode="auto">
          <a:xfrm>
            <a:off x="611188" y="120525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2 ara crear un </a:t>
            </a:r>
            <a:r>
              <a:rPr lang="es-MX" sz="2000" kern="1200" dirty="0" err="1">
                <a:solidFill>
                  <a:prstClr val="black"/>
                </a:solidFill>
                <a:latin typeface="Calibri"/>
                <a:ea typeface="Arial Unicode MS"/>
                <a:cs typeface="Arial Unicode MS"/>
              </a:rPr>
              <a:t>Trigger</a:t>
            </a:r>
            <a:r>
              <a:rPr lang="es-MX" sz="2000" kern="1200" dirty="0">
                <a:solidFill>
                  <a:prstClr val="black"/>
                </a:solidFill>
                <a:latin typeface="Calibri"/>
                <a:ea typeface="Arial Unicode MS"/>
                <a:cs typeface="Arial Unicode MS"/>
              </a:rPr>
              <a:t> a Nivel de Fila usando SQL Developer:</a:t>
            </a:r>
            <a:endParaRPr lang="es-CL" sz="2000" kern="1200" dirty="0">
              <a:solidFill>
                <a:prstClr val="black"/>
              </a:solidFill>
              <a:latin typeface="Calibri"/>
              <a:ea typeface="Arial Unicode MS"/>
              <a:cs typeface="Times New Roman" pitchFamily="18" charset="0"/>
            </a:endParaRPr>
          </a:p>
        </p:txBody>
      </p:sp>
      <p:sp>
        <p:nvSpPr>
          <p:cNvPr id="23" name="CuadroTexto 22">
            <a:extLst>
              <a:ext uri="{FF2B5EF4-FFF2-40B4-BE49-F238E27FC236}">
                <a16:creationId xmlns:a16="http://schemas.microsoft.com/office/drawing/2014/main" id="{752AF651-1D66-4185-B83A-772572A9A0AB}"/>
              </a:ext>
            </a:extLst>
          </p:cNvPr>
          <p:cNvSpPr txBox="1"/>
          <p:nvPr/>
        </p:nvSpPr>
        <p:spPr>
          <a:xfrm>
            <a:off x="-56364" y="2365061"/>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25" name="CuadroTexto 24">
            <a:extLst>
              <a:ext uri="{FF2B5EF4-FFF2-40B4-BE49-F238E27FC236}">
                <a16:creationId xmlns:a16="http://schemas.microsoft.com/office/drawing/2014/main" id="{26495CDA-2367-4CD1-8856-57904C29DF47}"/>
              </a:ext>
            </a:extLst>
          </p:cNvPr>
          <p:cNvSpPr txBox="1"/>
          <p:nvPr/>
        </p:nvSpPr>
        <p:spPr>
          <a:xfrm>
            <a:off x="2123965" y="2047903"/>
            <a:ext cx="444916" cy="62266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pic>
        <p:nvPicPr>
          <p:cNvPr id="5" name="Imagen 4" descr="Interfaz de usuario gráfica, Texto, Aplicación&#10;&#10;Descripción generada automáticamente">
            <a:extLst>
              <a:ext uri="{FF2B5EF4-FFF2-40B4-BE49-F238E27FC236}">
                <a16:creationId xmlns:a16="http://schemas.microsoft.com/office/drawing/2014/main" id="{45C04558-0996-4131-8161-EAFBAFC46798}"/>
              </a:ext>
            </a:extLst>
          </p:cNvPr>
          <p:cNvPicPr>
            <a:picLocks noChangeAspect="1"/>
          </p:cNvPicPr>
          <p:nvPr/>
        </p:nvPicPr>
        <p:blipFill>
          <a:blip r:embed="rId3"/>
          <a:stretch>
            <a:fillRect/>
          </a:stretch>
        </p:blipFill>
        <p:spPr>
          <a:xfrm>
            <a:off x="339768" y="1545640"/>
            <a:ext cx="1711452" cy="2302967"/>
          </a:xfrm>
          <a:prstGeom prst="rect">
            <a:avLst/>
          </a:prstGeom>
        </p:spPr>
      </p:pic>
      <p:pic>
        <p:nvPicPr>
          <p:cNvPr id="7" name="Imagen 6" descr="Interfaz de usuario gráfica, Texto, Aplicación, Chat o mensaje de texto&#10;&#10;Descripción generada automáticamente">
            <a:extLst>
              <a:ext uri="{FF2B5EF4-FFF2-40B4-BE49-F238E27FC236}">
                <a16:creationId xmlns:a16="http://schemas.microsoft.com/office/drawing/2014/main" id="{EFFB7E08-6106-4154-93E3-5BB98EFAC6F9}"/>
              </a:ext>
            </a:extLst>
          </p:cNvPr>
          <p:cNvPicPr>
            <a:picLocks noChangeAspect="1"/>
          </p:cNvPicPr>
          <p:nvPr/>
        </p:nvPicPr>
        <p:blipFill>
          <a:blip r:embed="rId4"/>
          <a:stretch>
            <a:fillRect/>
          </a:stretch>
        </p:blipFill>
        <p:spPr>
          <a:xfrm>
            <a:off x="2474135" y="1607058"/>
            <a:ext cx="2233459" cy="1360077"/>
          </a:xfrm>
          <a:prstGeom prst="rect">
            <a:avLst/>
          </a:prstGeom>
        </p:spPr>
      </p:pic>
      <p:sp>
        <p:nvSpPr>
          <p:cNvPr id="18" name="CuadroTexto 17">
            <a:extLst>
              <a:ext uri="{FF2B5EF4-FFF2-40B4-BE49-F238E27FC236}">
                <a16:creationId xmlns:a16="http://schemas.microsoft.com/office/drawing/2014/main" id="{BB25A7D6-5D26-457E-B39B-64B7F6C8F989}"/>
              </a:ext>
            </a:extLst>
          </p:cNvPr>
          <p:cNvSpPr txBox="1"/>
          <p:nvPr/>
        </p:nvSpPr>
        <p:spPr>
          <a:xfrm>
            <a:off x="4890483" y="2987024"/>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24" name="CuadroTexto 23">
            <a:extLst>
              <a:ext uri="{FF2B5EF4-FFF2-40B4-BE49-F238E27FC236}">
                <a16:creationId xmlns:a16="http://schemas.microsoft.com/office/drawing/2014/main" id="{C3644A6C-EF78-43EC-A20D-D126AA2C23B4}"/>
              </a:ext>
            </a:extLst>
          </p:cNvPr>
          <p:cNvSpPr txBox="1"/>
          <p:nvPr/>
        </p:nvSpPr>
        <p:spPr>
          <a:xfrm>
            <a:off x="3300577" y="4671673"/>
            <a:ext cx="396131" cy="536182"/>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pic>
        <p:nvPicPr>
          <p:cNvPr id="4" name="Imagen 3" descr="Interfaz de usuario gráfica, Aplicación&#10;&#10;Descripción generada automáticamente">
            <a:extLst>
              <a:ext uri="{FF2B5EF4-FFF2-40B4-BE49-F238E27FC236}">
                <a16:creationId xmlns:a16="http://schemas.microsoft.com/office/drawing/2014/main" id="{F13A1274-0063-46A9-B677-93AC41CF228A}"/>
              </a:ext>
            </a:extLst>
          </p:cNvPr>
          <p:cNvPicPr>
            <a:picLocks noChangeAspect="1"/>
          </p:cNvPicPr>
          <p:nvPr/>
        </p:nvPicPr>
        <p:blipFill>
          <a:blip r:embed="rId5"/>
          <a:stretch>
            <a:fillRect/>
          </a:stretch>
        </p:blipFill>
        <p:spPr>
          <a:xfrm>
            <a:off x="5200541" y="1482421"/>
            <a:ext cx="3840725" cy="3893158"/>
          </a:xfrm>
          <a:prstGeom prst="rect">
            <a:avLst/>
          </a:prstGeom>
        </p:spPr>
      </p:pic>
      <p:sp>
        <p:nvSpPr>
          <p:cNvPr id="26" name="Rectángulo 25">
            <a:extLst>
              <a:ext uri="{FF2B5EF4-FFF2-40B4-BE49-F238E27FC236}">
                <a16:creationId xmlns:a16="http://schemas.microsoft.com/office/drawing/2014/main" id="{9EA1C23E-62B7-4B9D-B728-75313ED97DD1}"/>
              </a:ext>
            </a:extLst>
          </p:cNvPr>
          <p:cNvSpPr/>
          <p:nvPr/>
        </p:nvSpPr>
        <p:spPr>
          <a:xfrm>
            <a:off x="7661188" y="5120739"/>
            <a:ext cx="642555" cy="2586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pic>
        <p:nvPicPr>
          <p:cNvPr id="8" name="Imagen 7" descr="Interfaz de usuario gráfica, Texto, Aplicación&#10;&#10;Descripción generada automáticamente">
            <a:extLst>
              <a:ext uri="{FF2B5EF4-FFF2-40B4-BE49-F238E27FC236}">
                <a16:creationId xmlns:a16="http://schemas.microsoft.com/office/drawing/2014/main" id="{589CAFE7-D022-4D02-BCB9-AE31F3F329F5}"/>
              </a:ext>
            </a:extLst>
          </p:cNvPr>
          <p:cNvPicPr>
            <a:picLocks noChangeAspect="1"/>
          </p:cNvPicPr>
          <p:nvPr/>
        </p:nvPicPr>
        <p:blipFill>
          <a:blip r:embed="rId6"/>
          <a:stretch>
            <a:fillRect/>
          </a:stretch>
        </p:blipFill>
        <p:spPr>
          <a:xfrm>
            <a:off x="164476" y="5070347"/>
            <a:ext cx="6186897" cy="1642993"/>
          </a:xfrm>
          <a:prstGeom prst="rect">
            <a:avLst/>
          </a:prstGeom>
        </p:spPr>
      </p:pic>
      <p:sp>
        <p:nvSpPr>
          <p:cNvPr id="28" name="Rectángulo 27">
            <a:extLst>
              <a:ext uri="{FF2B5EF4-FFF2-40B4-BE49-F238E27FC236}">
                <a16:creationId xmlns:a16="http://schemas.microsoft.com/office/drawing/2014/main" id="{4D1F44F0-C47E-412C-9F91-E46863F4C3BE}"/>
              </a:ext>
            </a:extLst>
          </p:cNvPr>
          <p:cNvSpPr/>
          <p:nvPr/>
        </p:nvSpPr>
        <p:spPr>
          <a:xfrm>
            <a:off x="659455" y="5158648"/>
            <a:ext cx="252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1388242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Creación de </a:t>
            </a:r>
            <a:r>
              <a:rPr lang="es-CL" sz="2800" b="1" dirty="0" err="1">
                <a:solidFill>
                  <a:prstClr val="white"/>
                </a:solidFill>
                <a:latin typeface="Calibri"/>
              </a:rPr>
              <a:t>Trigger</a:t>
            </a:r>
            <a:r>
              <a:rPr lang="es-CL" sz="2800" b="1" dirty="0">
                <a:solidFill>
                  <a:prstClr val="white"/>
                </a:solidFill>
                <a:latin typeface="Calibri"/>
              </a:rPr>
              <a:t> a Nivel de Fila</a:t>
            </a: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611188" y="113380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16" name="Text Box 5">
            <a:extLst>
              <a:ext uri="{FF2B5EF4-FFF2-40B4-BE49-F238E27FC236}">
                <a16:creationId xmlns:a16="http://schemas.microsoft.com/office/drawing/2014/main" id="{80AD8E10-72DE-4983-AE60-7C6FAC4A84E0}"/>
              </a:ext>
            </a:extLst>
          </p:cNvPr>
          <p:cNvSpPr txBox="1">
            <a:spLocks noChangeArrowheads="1"/>
          </p:cNvSpPr>
          <p:nvPr/>
        </p:nvSpPr>
        <p:spPr bwMode="auto">
          <a:xfrm>
            <a:off x="1056333" y="1435347"/>
            <a:ext cx="7501194" cy="3000821"/>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bIns="0">
            <a:spAutoFit/>
          </a:bodyPr>
          <a:lstStyle/>
          <a:p>
            <a:pPr>
              <a:defRPr/>
            </a:pPr>
            <a:endParaRPr lang="es-MX" sz="800" dirty="0">
              <a:latin typeface="Calibri" panose="020F0502020204030204" pitchFamily="34" charset="0"/>
              <a:cs typeface="Calibri" panose="020F0502020204030204" pitchFamily="34" charset="0"/>
            </a:endParaRPr>
          </a:p>
          <a:p>
            <a:pPr>
              <a:tabLst>
                <a:tab pos="1200150" algn="l"/>
              </a:tabLst>
            </a:pPr>
            <a:r>
              <a:rPr lang="en-US" sz="1600" b="1" dirty="0">
                <a:latin typeface="Calibri" panose="020F0502020204030204" pitchFamily="34" charset="0"/>
                <a:cs typeface="Calibri" panose="020F0502020204030204" pitchFamily="34" charset="0"/>
              </a:rPr>
              <a:t>CREATE OR REPLACE TRIGGER TRG_AUDIT_EMP</a:t>
            </a:r>
          </a:p>
          <a:p>
            <a:pPr>
              <a:tabLst>
                <a:tab pos="1200150" algn="l"/>
              </a:tabLst>
            </a:pPr>
            <a:r>
              <a:rPr lang="en-US" sz="1600" b="1" dirty="0">
                <a:solidFill>
                  <a:schemeClr val="tx1"/>
                </a:solidFill>
                <a:latin typeface="Calibri" panose="020F0502020204030204" pitchFamily="34" charset="0"/>
                <a:cs typeface="Calibri" panose="020F0502020204030204" pitchFamily="34" charset="0"/>
              </a:rPr>
              <a:t>AFTER </a:t>
            </a:r>
            <a:r>
              <a:rPr lang="en-US" sz="1600" b="1" dirty="0">
                <a:solidFill>
                  <a:srgbClr val="C00000"/>
                </a:solidFill>
                <a:latin typeface="Calibri" panose="020F0502020204030204" pitchFamily="34" charset="0"/>
                <a:cs typeface="Calibri" panose="020F0502020204030204" pitchFamily="34" charset="0"/>
              </a:rPr>
              <a:t>INSERT </a:t>
            </a:r>
            <a:r>
              <a:rPr lang="en-US" sz="1600" b="1" dirty="0">
                <a:solidFill>
                  <a:schemeClr val="tx1"/>
                </a:solidFill>
                <a:latin typeface="Calibri" panose="020F0502020204030204" pitchFamily="34" charset="0"/>
                <a:cs typeface="Calibri" panose="020F0502020204030204" pitchFamily="34" charset="0"/>
              </a:rPr>
              <a:t>OR</a:t>
            </a:r>
            <a:r>
              <a:rPr lang="en-US" sz="1600" b="1" dirty="0">
                <a:solidFill>
                  <a:srgbClr val="C00000"/>
                </a:solidFill>
                <a:latin typeface="Calibri" panose="020F0502020204030204" pitchFamily="34" charset="0"/>
                <a:cs typeface="Calibri" panose="020F0502020204030204" pitchFamily="34" charset="0"/>
              </a:rPr>
              <a:t> </a:t>
            </a:r>
            <a:r>
              <a:rPr lang="en-US" sz="1600" b="1" dirty="0">
                <a:solidFill>
                  <a:srgbClr val="0000DE"/>
                </a:solidFill>
                <a:latin typeface="Calibri" panose="020F0502020204030204" pitchFamily="34" charset="0"/>
                <a:cs typeface="Calibri" panose="020F0502020204030204" pitchFamily="34" charset="0"/>
              </a:rPr>
              <a:t>UPDATE</a:t>
            </a:r>
            <a:r>
              <a:rPr lang="en-US" sz="1600" b="1" dirty="0">
                <a:solidFill>
                  <a:srgbClr val="C00000"/>
                </a:solidFill>
                <a:latin typeface="Calibri" panose="020F0502020204030204" pitchFamily="34" charset="0"/>
                <a:cs typeface="Calibri" panose="020F0502020204030204" pitchFamily="34" charset="0"/>
              </a:rPr>
              <a:t> </a:t>
            </a:r>
            <a:r>
              <a:rPr lang="en-US" sz="1600" b="1" dirty="0">
                <a:solidFill>
                  <a:schemeClr val="tx1"/>
                </a:solidFill>
                <a:latin typeface="Calibri" panose="020F0502020204030204" pitchFamily="34" charset="0"/>
                <a:cs typeface="Calibri" panose="020F0502020204030204" pitchFamily="34" charset="0"/>
              </a:rPr>
              <a:t>OR</a:t>
            </a:r>
            <a:r>
              <a:rPr lang="en-US" sz="1600" b="1" dirty="0">
                <a:solidFill>
                  <a:srgbClr val="C00000"/>
                </a:solidFill>
                <a:latin typeface="Calibri" panose="020F0502020204030204" pitchFamily="34" charset="0"/>
                <a:cs typeface="Calibri" panose="020F0502020204030204" pitchFamily="34" charset="0"/>
              </a:rPr>
              <a:t> </a:t>
            </a:r>
            <a:r>
              <a:rPr lang="en-US" sz="1600" b="1" dirty="0">
                <a:solidFill>
                  <a:srgbClr val="008000"/>
                </a:solidFill>
                <a:latin typeface="Calibri" panose="020F0502020204030204" pitchFamily="34" charset="0"/>
                <a:cs typeface="Calibri" panose="020F0502020204030204" pitchFamily="34" charset="0"/>
              </a:rPr>
              <a:t>DELETE </a:t>
            </a:r>
            <a:r>
              <a:rPr lang="en-US" sz="1600" b="1" dirty="0">
                <a:solidFill>
                  <a:schemeClr val="tx1"/>
                </a:solidFill>
                <a:latin typeface="Calibri" panose="020F0502020204030204" pitchFamily="34" charset="0"/>
                <a:cs typeface="Calibri" panose="020F0502020204030204" pitchFamily="34" charset="0"/>
              </a:rPr>
              <a:t>ON </a:t>
            </a:r>
            <a:r>
              <a:rPr lang="en-US" sz="1600" b="1" dirty="0" err="1">
                <a:solidFill>
                  <a:schemeClr val="tx1"/>
                </a:solidFill>
                <a:latin typeface="Calibri" panose="020F0502020204030204" pitchFamily="34" charset="0"/>
                <a:cs typeface="Calibri" panose="020F0502020204030204" pitchFamily="34" charset="0"/>
              </a:rPr>
              <a:t>empleados</a:t>
            </a:r>
            <a:endParaRPr lang="en-US" sz="1600" b="1" dirty="0">
              <a:solidFill>
                <a:schemeClr val="tx1"/>
              </a:solidFill>
              <a:latin typeface="Calibri" panose="020F0502020204030204" pitchFamily="34" charset="0"/>
              <a:cs typeface="Calibri" panose="020F0502020204030204" pitchFamily="34" charset="0"/>
            </a:endParaRPr>
          </a:p>
          <a:p>
            <a:pPr>
              <a:tabLst>
                <a:tab pos="1200150" algn="l"/>
              </a:tabLst>
            </a:pPr>
            <a:r>
              <a:rPr lang="en-US" sz="1600" b="1" dirty="0">
                <a:solidFill>
                  <a:srgbClr val="7030A0"/>
                </a:solidFill>
                <a:latin typeface="Calibri" panose="020F0502020204030204" pitchFamily="34" charset="0"/>
                <a:cs typeface="Calibri" panose="020F0502020204030204" pitchFamily="34" charset="0"/>
              </a:rPr>
              <a:t>FOR EACH ROW</a:t>
            </a:r>
          </a:p>
          <a:p>
            <a:pPr>
              <a:tabLst>
                <a:tab pos="1200150" algn="l"/>
              </a:tabLst>
            </a:pPr>
            <a:r>
              <a:rPr lang="en-US" sz="1600" b="1" dirty="0">
                <a:latin typeface="Calibri" panose="020F0502020204030204" pitchFamily="34" charset="0"/>
                <a:cs typeface="Calibri" panose="020F0502020204030204" pitchFamily="34" charset="0"/>
              </a:rPr>
              <a:t>BEGIN</a:t>
            </a:r>
          </a:p>
          <a:p>
            <a:pPr>
              <a:tabLst>
                <a:tab pos="1200150" algn="l"/>
              </a:tabLst>
            </a:pPr>
            <a:r>
              <a:rPr lang="en-US" sz="1600" b="1" dirty="0">
                <a:latin typeface="Calibri" panose="020F0502020204030204" pitchFamily="34" charset="0"/>
                <a:cs typeface="Calibri" panose="020F0502020204030204" pitchFamily="34" charset="0"/>
              </a:rPr>
              <a:t>    INSERT INTO </a:t>
            </a:r>
            <a:r>
              <a:rPr lang="en-US" sz="1600" b="1" dirty="0" err="1">
                <a:latin typeface="Calibri" panose="020F0502020204030204" pitchFamily="34" charset="0"/>
                <a:cs typeface="Calibri" panose="020F0502020204030204" pitchFamily="34" charset="0"/>
              </a:rPr>
              <a:t>audit_emp</a:t>
            </a:r>
            <a:r>
              <a:rPr lang="en-US" sz="1600" b="1" dirty="0">
                <a:latin typeface="Calibri" panose="020F0502020204030204" pitchFamily="34" charset="0"/>
                <a:cs typeface="Calibri" panose="020F0502020204030204" pitchFamily="34" charset="0"/>
              </a:rPr>
              <a:t>(</a:t>
            </a:r>
            <a:r>
              <a:rPr lang="en-US" sz="1600" b="1" dirty="0" err="1">
                <a:latin typeface="Calibri" panose="020F0502020204030204" pitchFamily="34" charset="0"/>
                <a:cs typeface="Calibri" panose="020F0502020204030204" pitchFamily="34" charset="0"/>
              </a:rPr>
              <a:t>user_name</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old_employee_id</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new_employee_id</a:t>
            </a:r>
            <a:r>
              <a:rPr lang="en-US" sz="1600" b="1" dirty="0">
                <a:latin typeface="Calibri" panose="020F0502020204030204" pitchFamily="34" charset="0"/>
                <a:cs typeface="Calibri" panose="020F0502020204030204" pitchFamily="34" charset="0"/>
              </a:rPr>
              <a:t>, </a:t>
            </a:r>
          </a:p>
          <a:p>
            <a:pPr>
              <a:tabLst>
                <a:tab pos="1200150" algn="l"/>
              </a:tabLst>
            </a:pP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old_last_name</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new_last_name</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old_job_id</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new_job_id</a:t>
            </a:r>
            <a:r>
              <a:rPr lang="en-US" sz="1600" b="1" dirty="0">
                <a:latin typeface="Calibri" panose="020F0502020204030204" pitchFamily="34" charset="0"/>
                <a:cs typeface="Calibri" panose="020F0502020204030204" pitchFamily="34" charset="0"/>
              </a:rPr>
              <a:t>, </a:t>
            </a:r>
          </a:p>
          <a:p>
            <a:pPr>
              <a:tabLst>
                <a:tab pos="1200150" algn="l"/>
              </a:tabLst>
            </a:pP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old_salary</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new_salary</a:t>
            </a:r>
            <a:r>
              <a:rPr lang="en-US" sz="1600" b="1" dirty="0">
                <a:latin typeface="Calibri" panose="020F0502020204030204" pitchFamily="34" charset="0"/>
                <a:cs typeface="Calibri" panose="020F0502020204030204" pitchFamily="34" charset="0"/>
              </a:rPr>
              <a:t>)</a:t>
            </a:r>
          </a:p>
          <a:p>
            <a:pPr>
              <a:tabLst>
                <a:tab pos="1200150" algn="l"/>
              </a:tabLst>
            </a:pPr>
            <a:r>
              <a:rPr lang="en-US" sz="1600" b="1" dirty="0">
                <a:latin typeface="Calibri" panose="020F0502020204030204" pitchFamily="34" charset="0"/>
                <a:cs typeface="Calibri" panose="020F0502020204030204" pitchFamily="34" charset="0"/>
              </a:rPr>
              <a:t>    VALUES (USER,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OLD</a:t>
            </a:r>
            <a:r>
              <a:rPr lang="en-US" sz="1600" b="1" dirty="0" err="1">
                <a:latin typeface="Calibri" panose="020F0502020204030204" pitchFamily="34" charset="0"/>
                <a:cs typeface="Calibri" panose="020F0502020204030204" pitchFamily="34" charset="0"/>
              </a:rPr>
              <a:t>.employee_id</a:t>
            </a:r>
            <a:r>
              <a:rPr lang="en-US" sz="1600" b="1" dirty="0">
                <a:latin typeface="Calibri" panose="020F0502020204030204" pitchFamily="34" charset="0"/>
                <a:cs typeface="Calibri" panose="020F0502020204030204" pitchFamily="34" charset="0"/>
              </a:rPr>
              <a:t>, </a:t>
            </a:r>
            <a:r>
              <a:rPr lang="en-US" sz="1600" b="1" dirty="0">
                <a:solidFill>
                  <a:srgbClr val="903403"/>
                </a:solidFill>
                <a:latin typeface="Calibri" panose="020F0502020204030204" pitchFamily="34" charset="0"/>
                <a:cs typeface="Calibri" panose="020F0502020204030204" pitchFamily="34" charset="0"/>
              </a:rPr>
              <a:t>:</a:t>
            </a:r>
            <a:r>
              <a:rPr lang="en-US" sz="1600" b="1" dirty="0" err="1">
                <a:solidFill>
                  <a:srgbClr val="903403"/>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.employee_id</a:t>
            </a:r>
            <a:r>
              <a:rPr lang="en-US" sz="1600" b="1" dirty="0">
                <a:latin typeface="Calibri" panose="020F0502020204030204" pitchFamily="34" charset="0"/>
                <a:cs typeface="Calibri" panose="020F0502020204030204" pitchFamily="34" charset="0"/>
              </a:rPr>
              <a:t>, </a:t>
            </a:r>
          </a:p>
          <a:p>
            <a:pPr>
              <a:tabLst>
                <a:tab pos="1200150" algn="l"/>
              </a:tabLst>
            </a:pPr>
            <a:r>
              <a:rPr lang="en-US" sz="1600" b="1" dirty="0">
                <a:latin typeface="Calibri" panose="020F0502020204030204" pitchFamily="34" charset="0"/>
                <a:cs typeface="Calibri" panose="020F0502020204030204" pitchFamily="34" charset="0"/>
              </a:rPr>
              <a:t>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OLD</a:t>
            </a:r>
            <a:r>
              <a:rPr lang="en-US" sz="1600" b="1" dirty="0" err="1">
                <a:latin typeface="Calibri" panose="020F0502020204030204" pitchFamily="34" charset="0"/>
                <a:cs typeface="Calibri" panose="020F0502020204030204" pitchFamily="34" charset="0"/>
              </a:rPr>
              <a:t>.last_name</a:t>
            </a:r>
            <a:r>
              <a:rPr lang="en-US" sz="1600" b="1" dirty="0">
                <a:latin typeface="Calibri" panose="020F0502020204030204" pitchFamily="34" charset="0"/>
                <a:cs typeface="Calibri" panose="020F0502020204030204" pitchFamily="34" charset="0"/>
              </a:rPr>
              <a:t>, </a:t>
            </a:r>
            <a:r>
              <a:rPr lang="en-US" sz="1600" b="1" dirty="0">
                <a:solidFill>
                  <a:srgbClr val="903403"/>
                </a:solidFill>
                <a:latin typeface="Calibri" panose="020F0502020204030204" pitchFamily="34" charset="0"/>
                <a:cs typeface="Calibri" panose="020F0502020204030204" pitchFamily="34" charset="0"/>
              </a:rPr>
              <a:t>:</a:t>
            </a:r>
            <a:r>
              <a:rPr lang="en-US" sz="1600" b="1" dirty="0" err="1">
                <a:solidFill>
                  <a:srgbClr val="903403"/>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.last_name</a:t>
            </a:r>
            <a:r>
              <a:rPr lang="en-US" sz="1600" b="1" dirty="0">
                <a:latin typeface="Calibri" panose="020F0502020204030204" pitchFamily="34" charset="0"/>
                <a:cs typeface="Calibri" panose="020F0502020204030204" pitchFamily="34" charset="0"/>
              </a:rPr>
              <a:t>, :</a:t>
            </a:r>
            <a:r>
              <a:rPr lang="en-US" sz="1600" b="1" dirty="0" err="1">
                <a:solidFill>
                  <a:srgbClr val="FF0000"/>
                </a:solidFill>
                <a:latin typeface="Calibri" panose="020F0502020204030204" pitchFamily="34" charset="0"/>
                <a:cs typeface="Calibri" panose="020F0502020204030204" pitchFamily="34" charset="0"/>
              </a:rPr>
              <a:t>OLD</a:t>
            </a:r>
            <a:r>
              <a:rPr lang="en-US" sz="1600" b="1" dirty="0" err="1">
                <a:latin typeface="Calibri" panose="020F0502020204030204" pitchFamily="34" charset="0"/>
                <a:cs typeface="Calibri" panose="020F0502020204030204" pitchFamily="34" charset="0"/>
              </a:rPr>
              <a:t>.job_id</a:t>
            </a:r>
            <a:r>
              <a:rPr lang="en-US" sz="1600" b="1" dirty="0">
                <a:latin typeface="Calibri" panose="020F0502020204030204" pitchFamily="34" charset="0"/>
                <a:cs typeface="Calibri" panose="020F0502020204030204" pitchFamily="34" charset="0"/>
              </a:rPr>
              <a:t>, </a:t>
            </a:r>
            <a:r>
              <a:rPr lang="en-US" sz="1600" b="1" dirty="0">
                <a:solidFill>
                  <a:srgbClr val="903403"/>
                </a:solidFill>
                <a:latin typeface="Calibri" panose="020F0502020204030204" pitchFamily="34" charset="0"/>
                <a:cs typeface="Calibri" panose="020F0502020204030204" pitchFamily="34" charset="0"/>
              </a:rPr>
              <a:t>:</a:t>
            </a:r>
            <a:r>
              <a:rPr lang="en-US" sz="1600" b="1" dirty="0" err="1">
                <a:solidFill>
                  <a:srgbClr val="903403"/>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.job_id</a:t>
            </a:r>
            <a:r>
              <a:rPr lang="en-US" sz="1600" b="1" dirty="0">
                <a:latin typeface="Calibri" panose="020F0502020204030204" pitchFamily="34" charset="0"/>
                <a:cs typeface="Calibri" panose="020F0502020204030204" pitchFamily="34" charset="0"/>
              </a:rPr>
              <a:t>, </a:t>
            </a:r>
          </a:p>
          <a:p>
            <a:pPr>
              <a:tabLst>
                <a:tab pos="1200150" algn="l"/>
              </a:tabLst>
            </a:pPr>
            <a:r>
              <a:rPr lang="en-US" sz="1600" b="1" dirty="0">
                <a:latin typeface="Calibri" panose="020F0502020204030204" pitchFamily="34" charset="0"/>
                <a:cs typeface="Calibri" panose="020F0502020204030204" pitchFamily="34" charset="0"/>
              </a:rPr>
              <a:t>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OLD</a:t>
            </a:r>
            <a:r>
              <a:rPr lang="en-US" sz="1600" b="1" dirty="0" err="1">
                <a:latin typeface="Calibri" panose="020F0502020204030204" pitchFamily="34" charset="0"/>
                <a:cs typeface="Calibri" panose="020F0502020204030204" pitchFamily="34" charset="0"/>
              </a:rPr>
              <a:t>.salary</a:t>
            </a:r>
            <a:r>
              <a:rPr lang="en-US" sz="1600" b="1" dirty="0">
                <a:latin typeface="Calibri" panose="020F0502020204030204" pitchFamily="34" charset="0"/>
                <a:cs typeface="Calibri" panose="020F0502020204030204" pitchFamily="34" charset="0"/>
              </a:rPr>
              <a:t>, :</a:t>
            </a:r>
            <a:r>
              <a:rPr lang="en-US" sz="1600" b="1" dirty="0" err="1">
                <a:solidFill>
                  <a:srgbClr val="903403"/>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.salary</a:t>
            </a:r>
            <a:r>
              <a:rPr lang="en-US" sz="1600" b="1" dirty="0">
                <a:latin typeface="Calibri" panose="020F0502020204030204" pitchFamily="34" charset="0"/>
                <a:cs typeface="Calibri" panose="020F0502020204030204" pitchFamily="34" charset="0"/>
              </a:rPr>
              <a:t>);</a:t>
            </a:r>
          </a:p>
          <a:p>
            <a:pPr>
              <a:tabLst>
                <a:tab pos="1200150" algn="l"/>
              </a:tabLst>
            </a:pPr>
            <a:r>
              <a:rPr lang="en-US" sz="1600" b="1" dirty="0">
                <a:latin typeface="Calibri" panose="020F0502020204030204" pitchFamily="34" charset="0"/>
                <a:cs typeface="Calibri" panose="020F0502020204030204" pitchFamily="34" charset="0"/>
              </a:rPr>
              <a:t>END;</a:t>
            </a:r>
          </a:p>
          <a:p>
            <a:pPr>
              <a:tabLst>
                <a:tab pos="1200150" algn="l"/>
              </a:tabLst>
            </a:pPr>
            <a:endParaRPr lang="en-US" sz="800" b="1" dirty="0">
              <a:latin typeface="Calibri" panose="020F0502020204030204" pitchFamily="34" charset="0"/>
              <a:cs typeface="Calibri" panose="020F0502020204030204" pitchFamily="34" charset="0"/>
            </a:endParaRPr>
          </a:p>
        </p:txBody>
      </p:sp>
      <p:sp>
        <p:nvSpPr>
          <p:cNvPr id="28" name="CuadroTexto 27">
            <a:extLst>
              <a:ext uri="{FF2B5EF4-FFF2-40B4-BE49-F238E27FC236}">
                <a16:creationId xmlns:a16="http://schemas.microsoft.com/office/drawing/2014/main" id="{19C9AC85-3841-46B0-B892-54ADB8DE87A2}"/>
              </a:ext>
            </a:extLst>
          </p:cNvPr>
          <p:cNvSpPr txBox="1"/>
          <p:nvPr/>
        </p:nvSpPr>
        <p:spPr>
          <a:xfrm>
            <a:off x="627399" y="2556847"/>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6" name="Text Box 5">
            <a:extLst>
              <a:ext uri="{FF2B5EF4-FFF2-40B4-BE49-F238E27FC236}">
                <a16:creationId xmlns:a16="http://schemas.microsoft.com/office/drawing/2014/main" id="{51DD79D8-58F0-4F89-8727-05447570F2F8}"/>
              </a:ext>
            </a:extLst>
          </p:cNvPr>
          <p:cNvSpPr txBox="1">
            <a:spLocks noChangeArrowheads="1"/>
          </p:cNvSpPr>
          <p:nvPr/>
        </p:nvSpPr>
        <p:spPr bwMode="auto">
          <a:xfrm>
            <a:off x="520798" y="4604660"/>
            <a:ext cx="8277211" cy="83099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b="1" dirty="0">
              <a:latin typeface="Calibri" panose="020F0502020204030204" pitchFamily="34" charset="0"/>
              <a:cs typeface="Calibri" panose="020F0502020204030204" pitchFamily="34" charset="0"/>
            </a:endParaRPr>
          </a:p>
          <a:p>
            <a:pPr defTabSz="400050">
              <a:tabLst>
                <a:tab pos="571500" algn="l"/>
                <a:tab pos="1828800" algn="l"/>
              </a:tabLst>
            </a:pPr>
            <a:r>
              <a:rPr lang="en-US" sz="1600" b="1" dirty="0">
                <a:solidFill>
                  <a:srgbClr val="920000"/>
                </a:solidFill>
                <a:latin typeface="Calibri" panose="020F0502020204030204" pitchFamily="34" charset="0"/>
                <a:cs typeface="Calibri" panose="020F0502020204030204" pitchFamily="34" charset="0"/>
              </a:rPr>
              <a:t>INSERT INTO </a:t>
            </a:r>
            <a:r>
              <a:rPr lang="en-US" sz="1600" b="1" dirty="0" err="1">
                <a:solidFill>
                  <a:srgbClr val="920000"/>
                </a:solidFill>
                <a:latin typeface="Calibri" panose="020F0502020204030204" pitchFamily="34" charset="0"/>
                <a:cs typeface="Calibri" panose="020F0502020204030204" pitchFamily="34" charset="0"/>
              </a:rPr>
              <a:t>empleados</a:t>
            </a:r>
            <a:r>
              <a:rPr lang="en-US" sz="1600" b="1" dirty="0">
                <a:solidFill>
                  <a:srgbClr val="920000"/>
                </a:solidFill>
                <a:latin typeface="Calibri" panose="020F0502020204030204" pitchFamily="34" charset="0"/>
                <a:cs typeface="Calibri" panose="020F0502020204030204" pitchFamily="34" charset="0"/>
              </a:rPr>
              <a:t> (</a:t>
            </a:r>
            <a:r>
              <a:rPr lang="en-US" sz="1600" b="1" dirty="0" err="1">
                <a:solidFill>
                  <a:srgbClr val="920000"/>
                </a:solidFill>
                <a:latin typeface="Calibri" panose="020F0502020204030204" pitchFamily="34" charset="0"/>
                <a:cs typeface="Calibri" panose="020F0502020204030204" pitchFamily="34" charset="0"/>
              </a:rPr>
              <a:t>employee_id</a:t>
            </a:r>
            <a:r>
              <a:rPr lang="en-US" sz="1600" b="1" dirty="0">
                <a:solidFill>
                  <a:srgbClr val="920000"/>
                </a:solidFill>
                <a:latin typeface="Calibri" panose="020F0502020204030204" pitchFamily="34" charset="0"/>
                <a:cs typeface="Calibri" panose="020F0502020204030204" pitchFamily="34" charset="0"/>
              </a:rPr>
              <a:t>, </a:t>
            </a:r>
            <a:r>
              <a:rPr lang="en-US" sz="1600" b="1" dirty="0" err="1">
                <a:solidFill>
                  <a:srgbClr val="920000"/>
                </a:solidFill>
                <a:latin typeface="Calibri" panose="020F0502020204030204" pitchFamily="34" charset="0"/>
                <a:cs typeface="Calibri" panose="020F0502020204030204" pitchFamily="34" charset="0"/>
              </a:rPr>
              <a:t>first_name</a:t>
            </a:r>
            <a:r>
              <a:rPr lang="en-US" sz="1600" b="1" dirty="0">
                <a:solidFill>
                  <a:srgbClr val="920000"/>
                </a:solidFill>
                <a:latin typeface="Calibri" panose="020F0502020204030204" pitchFamily="34" charset="0"/>
                <a:cs typeface="Calibri" panose="020F0502020204030204" pitchFamily="34" charset="0"/>
              </a:rPr>
              <a:t>, </a:t>
            </a:r>
            <a:r>
              <a:rPr lang="en-US" sz="1600" b="1" dirty="0" err="1">
                <a:solidFill>
                  <a:srgbClr val="920000"/>
                </a:solidFill>
                <a:latin typeface="Calibri" panose="020F0502020204030204" pitchFamily="34" charset="0"/>
                <a:cs typeface="Calibri" panose="020F0502020204030204" pitchFamily="34" charset="0"/>
              </a:rPr>
              <a:t>last_name</a:t>
            </a:r>
            <a:r>
              <a:rPr lang="en-US" sz="1600" b="1" dirty="0">
                <a:solidFill>
                  <a:srgbClr val="920000"/>
                </a:solidFill>
                <a:latin typeface="Calibri" panose="020F0502020204030204" pitchFamily="34" charset="0"/>
                <a:cs typeface="Calibri" panose="020F0502020204030204" pitchFamily="34" charset="0"/>
              </a:rPr>
              <a:t>, email,  </a:t>
            </a:r>
            <a:r>
              <a:rPr lang="en-US" sz="1600" b="1" dirty="0" err="1">
                <a:solidFill>
                  <a:srgbClr val="920000"/>
                </a:solidFill>
                <a:latin typeface="Calibri" panose="020F0502020204030204" pitchFamily="34" charset="0"/>
                <a:cs typeface="Calibri" panose="020F0502020204030204" pitchFamily="34" charset="0"/>
              </a:rPr>
              <a:t>hire_date</a:t>
            </a:r>
            <a:r>
              <a:rPr lang="en-US" sz="1600" b="1" dirty="0">
                <a:solidFill>
                  <a:srgbClr val="920000"/>
                </a:solidFill>
                <a:latin typeface="Calibri" panose="020F0502020204030204" pitchFamily="34" charset="0"/>
                <a:cs typeface="Calibri" panose="020F0502020204030204" pitchFamily="34" charset="0"/>
              </a:rPr>
              <a:t>, </a:t>
            </a:r>
            <a:r>
              <a:rPr lang="en-US" sz="1600" b="1" dirty="0" err="1">
                <a:solidFill>
                  <a:srgbClr val="920000"/>
                </a:solidFill>
                <a:latin typeface="Calibri" panose="020F0502020204030204" pitchFamily="34" charset="0"/>
                <a:cs typeface="Calibri" panose="020F0502020204030204" pitchFamily="34" charset="0"/>
              </a:rPr>
              <a:t>job_id</a:t>
            </a:r>
            <a:r>
              <a:rPr lang="en-US" sz="1600" b="1" dirty="0">
                <a:solidFill>
                  <a:srgbClr val="920000"/>
                </a:solidFill>
                <a:latin typeface="Calibri" panose="020F0502020204030204" pitchFamily="34" charset="0"/>
                <a:cs typeface="Calibri" panose="020F0502020204030204" pitchFamily="34" charset="0"/>
              </a:rPr>
              <a:t>, salary)</a:t>
            </a:r>
          </a:p>
          <a:p>
            <a:pPr defTabSz="400050">
              <a:tabLst>
                <a:tab pos="571500" algn="l"/>
                <a:tab pos="1828800" algn="l"/>
              </a:tabLst>
            </a:pPr>
            <a:r>
              <a:rPr lang="en-US" sz="1600" b="1" dirty="0">
                <a:solidFill>
                  <a:srgbClr val="920000"/>
                </a:solidFill>
                <a:latin typeface="Calibri" panose="020F0502020204030204" pitchFamily="34" charset="0"/>
                <a:cs typeface="Calibri" panose="020F0502020204030204" pitchFamily="34" charset="0"/>
              </a:rPr>
              <a:t>VALUES(999, 'Ruth', '</a:t>
            </a:r>
            <a:r>
              <a:rPr lang="en-US" sz="1600" b="1" dirty="0" err="1">
                <a:solidFill>
                  <a:srgbClr val="920000"/>
                </a:solidFill>
                <a:latin typeface="Calibri" panose="020F0502020204030204" pitchFamily="34" charset="0"/>
                <a:cs typeface="Calibri" panose="020F0502020204030204" pitchFamily="34" charset="0"/>
              </a:rPr>
              <a:t>Soto','RSOTO</a:t>
            </a:r>
            <a:r>
              <a:rPr lang="en-US" sz="1600" b="1" dirty="0">
                <a:solidFill>
                  <a:srgbClr val="920000"/>
                </a:solidFill>
                <a:latin typeface="Calibri" panose="020F0502020204030204" pitchFamily="34" charset="0"/>
                <a:cs typeface="Calibri" panose="020F0502020204030204" pitchFamily="34" charset="0"/>
              </a:rPr>
              <a:t>', </a:t>
            </a:r>
            <a:r>
              <a:rPr lang="en-US" sz="1600" b="1" dirty="0" err="1">
                <a:solidFill>
                  <a:srgbClr val="920000"/>
                </a:solidFill>
                <a:latin typeface="Calibri" panose="020F0502020204030204" pitchFamily="34" charset="0"/>
                <a:cs typeface="Calibri" panose="020F0502020204030204" pitchFamily="34" charset="0"/>
              </a:rPr>
              <a:t>sysdate</a:t>
            </a:r>
            <a:r>
              <a:rPr lang="en-US" sz="1600" b="1" dirty="0">
                <a:solidFill>
                  <a:srgbClr val="920000"/>
                </a:solidFill>
                <a:latin typeface="Calibri" panose="020F0502020204030204" pitchFamily="34" charset="0"/>
                <a:cs typeface="Calibri" panose="020F0502020204030204" pitchFamily="34" charset="0"/>
              </a:rPr>
              <a:t>, 'AD_ASST', 4000);</a:t>
            </a:r>
          </a:p>
          <a:p>
            <a:endParaRPr lang="en-US" sz="800" b="1" dirty="0">
              <a:latin typeface="Calibri" panose="020F0502020204030204" pitchFamily="34" charset="0"/>
              <a:cs typeface="Calibri" panose="020F0502020204030204" pitchFamily="34" charset="0"/>
            </a:endParaRPr>
          </a:p>
        </p:txBody>
      </p:sp>
      <p:sp>
        <p:nvSpPr>
          <p:cNvPr id="20" name="Rectangle 3">
            <a:extLst>
              <a:ext uri="{FF2B5EF4-FFF2-40B4-BE49-F238E27FC236}">
                <a16:creationId xmlns:a16="http://schemas.microsoft.com/office/drawing/2014/main" id="{7E28EBC6-A674-442C-90E8-A7337B7A37F8}"/>
              </a:ext>
            </a:extLst>
          </p:cNvPr>
          <p:cNvSpPr txBox="1">
            <a:spLocks noChangeArrowheads="1"/>
          </p:cNvSpPr>
          <p:nvPr/>
        </p:nvSpPr>
        <p:spPr bwMode="auto">
          <a:xfrm>
            <a:off x="210880" y="4896951"/>
            <a:ext cx="287337" cy="407987"/>
          </a:xfrm>
          <a:prstGeom prst="rect">
            <a:avLst/>
          </a:prstGeom>
          <a:noFill/>
          <a:ln w="9525">
            <a:noFill/>
            <a:miter lim="800000"/>
            <a:headEnd/>
            <a:tailEnd/>
          </a:ln>
        </p:spPr>
        <p:txBody>
          <a:bodyPr/>
          <a:lstStyle/>
          <a:p>
            <a:pPr marL="609600" indent="-609600" algn="just" defTabSz="457200">
              <a:lnSpc>
                <a:spcPct val="80000"/>
              </a:lnSpc>
              <a:spcBef>
                <a:spcPct val="20000"/>
              </a:spcBef>
              <a:buFont typeface="Arial" charset="0"/>
              <a:buNone/>
            </a:pPr>
            <a:r>
              <a:rPr lang="es-CL" sz="2400" b="1" dirty="0">
                <a:solidFill>
                  <a:srgbClr val="C00021"/>
                </a:solidFill>
                <a:latin typeface="Calibri" panose="020F0502020204030204" pitchFamily="34" charset="0"/>
                <a:ea typeface="Arial Unicode MS"/>
                <a:cs typeface="Calibri" panose="020F0502020204030204" pitchFamily="34" charset="0"/>
              </a:rPr>
              <a:t>2</a:t>
            </a:r>
          </a:p>
        </p:txBody>
      </p:sp>
      <p:pic>
        <p:nvPicPr>
          <p:cNvPr id="21" name="Picture 21" descr="Screenshot - 14-06-2012 , 13_07_47">
            <a:extLst>
              <a:ext uri="{FF2B5EF4-FFF2-40B4-BE49-F238E27FC236}">
                <a16:creationId xmlns:a16="http://schemas.microsoft.com/office/drawing/2014/main" id="{0CD4BE33-8D80-45F9-99ED-1113B0AB32F7}"/>
              </a:ext>
            </a:extLst>
          </p:cNvPr>
          <p:cNvPicPr>
            <a:picLocks noChangeAspect="1" noChangeArrowheads="1"/>
          </p:cNvPicPr>
          <p:nvPr/>
        </p:nvPicPr>
        <p:blipFill>
          <a:blip r:embed="rId3"/>
          <a:srcRect/>
          <a:stretch>
            <a:fillRect/>
          </a:stretch>
        </p:blipFill>
        <p:spPr bwMode="auto">
          <a:xfrm>
            <a:off x="286527" y="5525973"/>
            <a:ext cx="8610335" cy="407833"/>
          </a:xfrm>
          <a:prstGeom prst="rect">
            <a:avLst/>
          </a:prstGeom>
          <a:noFill/>
        </p:spPr>
      </p:pic>
      <p:sp>
        <p:nvSpPr>
          <p:cNvPr id="22" name="Rectangle 24">
            <a:extLst>
              <a:ext uri="{FF2B5EF4-FFF2-40B4-BE49-F238E27FC236}">
                <a16:creationId xmlns:a16="http://schemas.microsoft.com/office/drawing/2014/main" id="{1BB1DEEC-4E19-41BC-9C2B-B0DEA58E8531}"/>
              </a:ext>
            </a:extLst>
          </p:cNvPr>
          <p:cNvSpPr>
            <a:spLocks noChangeArrowheads="1"/>
          </p:cNvSpPr>
          <p:nvPr/>
        </p:nvSpPr>
        <p:spPr bwMode="auto">
          <a:xfrm>
            <a:off x="246840" y="5714336"/>
            <a:ext cx="8650021" cy="252000"/>
          </a:xfrm>
          <a:prstGeom prst="rect">
            <a:avLst/>
          </a:prstGeom>
          <a:noFill/>
          <a:ln w="38100">
            <a:solidFill>
              <a:srgbClr val="920000"/>
            </a:solidFill>
            <a:miter lim="800000"/>
            <a:headEnd/>
            <a:tailEnd/>
          </a:ln>
          <a:effectLst/>
        </p:spPr>
        <p:txBody>
          <a:bodyPr wrap="none" anchor="ctr"/>
          <a:lstStyle/>
          <a:p>
            <a:endParaRPr lang="es-CL"/>
          </a:p>
        </p:txBody>
      </p:sp>
    </p:spTree>
    <p:extLst>
      <p:ext uri="{BB962C8B-B14F-4D97-AF65-F5344CB8AC3E}">
        <p14:creationId xmlns:p14="http://schemas.microsoft.com/office/powerpoint/2010/main" val="1592850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2348783757"/>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3</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Programas PL/SQL en la Base de Datos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Creación de </a:t>
            </a:r>
            <a:r>
              <a:rPr lang="es-CL" sz="2800" b="1" dirty="0" err="1">
                <a:solidFill>
                  <a:prstClr val="white"/>
                </a:solidFill>
                <a:latin typeface="Calibri"/>
              </a:rPr>
              <a:t>Trigger</a:t>
            </a:r>
            <a:r>
              <a:rPr lang="es-CL" sz="2800" b="1" dirty="0">
                <a:solidFill>
                  <a:prstClr val="white"/>
                </a:solidFill>
                <a:latin typeface="Calibri"/>
              </a:rPr>
              <a:t> a Nivel de Fila</a:t>
            </a:r>
          </a:p>
        </p:txBody>
      </p:sp>
      <p:sp>
        <p:nvSpPr>
          <p:cNvPr id="12" name="Text Box 5">
            <a:extLst>
              <a:ext uri="{FF2B5EF4-FFF2-40B4-BE49-F238E27FC236}">
                <a16:creationId xmlns:a16="http://schemas.microsoft.com/office/drawing/2014/main" id="{1FBBFAA5-DD82-43C9-A640-CCC0C88E8EBA}"/>
              </a:ext>
            </a:extLst>
          </p:cNvPr>
          <p:cNvSpPr txBox="1">
            <a:spLocks noChangeArrowheads="1"/>
          </p:cNvSpPr>
          <p:nvPr/>
        </p:nvSpPr>
        <p:spPr bwMode="auto">
          <a:xfrm>
            <a:off x="755576" y="1351365"/>
            <a:ext cx="8064896" cy="1077218"/>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b="1" dirty="0">
              <a:latin typeface="Calibri" panose="020F0502020204030204" pitchFamily="34" charset="0"/>
              <a:cs typeface="Calibri" panose="020F0502020204030204" pitchFamily="34" charset="0"/>
            </a:endParaRPr>
          </a:p>
          <a:p>
            <a:pPr defTabSz="400050">
              <a:tabLst>
                <a:tab pos="571500" algn="l"/>
                <a:tab pos="1828800" algn="l"/>
              </a:tabLst>
            </a:pPr>
            <a:r>
              <a:rPr lang="en-US" sz="1600" b="1" dirty="0">
                <a:solidFill>
                  <a:srgbClr val="0000CC"/>
                </a:solidFill>
                <a:latin typeface="Calibri" panose="020F0502020204030204" pitchFamily="34" charset="0"/>
                <a:cs typeface="Calibri" panose="020F0502020204030204" pitchFamily="34" charset="0"/>
              </a:rPr>
              <a:t>UPDATE </a:t>
            </a:r>
            <a:r>
              <a:rPr lang="en-US" sz="1600" b="1" dirty="0" err="1">
                <a:solidFill>
                  <a:srgbClr val="0000CC"/>
                </a:solidFill>
                <a:latin typeface="Calibri" panose="020F0502020204030204" pitchFamily="34" charset="0"/>
                <a:cs typeface="Calibri" panose="020F0502020204030204" pitchFamily="34" charset="0"/>
              </a:rPr>
              <a:t>empleados</a:t>
            </a:r>
            <a:endParaRPr lang="en-US" sz="1600" b="1" dirty="0">
              <a:solidFill>
                <a:srgbClr val="0000CC"/>
              </a:solidFill>
              <a:latin typeface="Calibri" panose="020F0502020204030204" pitchFamily="34" charset="0"/>
              <a:cs typeface="Calibri" panose="020F0502020204030204" pitchFamily="34" charset="0"/>
            </a:endParaRPr>
          </a:p>
          <a:p>
            <a:pPr defTabSz="400050">
              <a:tabLst>
                <a:tab pos="571500" algn="l"/>
                <a:tab pos="1828800" algn="l"/>
              </a:tabLst>
            </a:pPr>
            <a:r>
              <a:rPr lang="en-US" sz="1600" b="1" dirty="0">
                <a:solidFill>
                  <a:srgbClr val="0000CC"/>
                </a:solidFill>
                <a:latin typeface="Calibri" panose="020F0502020204030204" pitchFamily="34" charset="0"/>
                <a:cs typeface="Calibri" panose="020F0502020204030204" pitchFamily="34" charset="0"/>
              </a:rPr>
              <a:t> SET salary = 7000, </a:t>
            </a:r>
            <a:r>
              <a:rPr lang="en-US" sz="1600" b="1" dirty="0" err="1">
                <a:solidFill>
                  <a:srgbClr val="0000CC"/>
                </a:solidFill>
                <a:latin typeface="Calibri" panose="020F0502020204030204" pitchFamily="34" charset="0"/>
                <a:cs typeface="Calibri" panose="020F0502020204030204" pitchFamily="34" charset="0"/>
              </a:rPr>
              <a:t>last_name</a:t>
            </a:r>
            <a:r>
              <a:rPr lang="en-US" sz="1600" b="1" dirty="0">
                <a:solidFill>
                  <a:srgbClr val="0000CC"/>
                </a:solidFill>
                <a:latin typeface="Calibri" panose="020F0502020204030204" pitchFamily="34" charset="0"/>
                <a:cs typeface="Calibri" panose="020F0502020204030204" pitchFamily="34" charset="0"/>
              </a:rPr>
              <a:t> = 'Smith'</a:t>
            </a:r>
          </a:p>
          <a:p>
            <a:pPr defTabSz="400050">
              <a:tabLst>
                <a:tab pos="571500" algn="l"/>
                <a:tab pos="1828800" algn="l"/>
              </a:tabLst>
            </a:pPr>
            <a:r>
              <a:rPr lang="en-US" sz="1600" b="1" dirty="0">
                <a:solidFill>
                  <a:srgbClr val="0000CC"/>
                </a:solidFill>
                <a:latin typeface="Calibri" panose="020F0502020204030204" pitchFamily="34" charset="0"/>
                <a:cs typeface="Calibri" panose="020F0502020204030204" pitchFamily="34" charset="0"/>
              </a:rPr>
              <a:t> WHERE </a:t>
            </a:r>
            <a:r>
              <a:rPr lang="en-US" sz="1600" b="1" dirty="0" err="1">
                <a:solidFill>
                  <a:srgbClr val="0000CC"/>
                </a:solidFill>
                <a:latin typeface="Calibri" panose="020F0502020204030204" pitchFamily="34" charset="0"/>
                <a:cs typeface="Calibri" panose="020F0502020204030204" pitchFamily="34" charset="0"/>
              </a:rPr>
              <a:t>employee_id</a:t>
            </a:r>
            <a:r>
              <a:rPr lang="en-US" sz="1600" b="1" dirty="0">
                <a:solidFill>
                  <a:srgbClr val="0000CC"/>
                </a:solidFill>
                <a:latin typeface="Calibri" panose="020F0502020204030204" pitchFamily="34" charset="0"/>
                <a:cs typeface="Calibri" panose="020F0502020204030204" pitchFamily="34" charset="0"/>
              </a:rPr>
              <a:t> = 999;</a:t>
            </a:r>
            <a:endParaRPr lang="en-US" sz="1600" b="1" dirty="0">
              <a:solidFill>
                <a:srgbClr val="920000"/>
              </a:solidFill>
              <a:latin typeface="Calibri" panose="020F0502020204030204" pitchFamily="34" charset="0"/>
              <a:cs typeface="Calibri" panose="020F0502020204030204" pitchFamily="34" charset="0"/>
            </a:endParaRPr>
          </a:p>
          <a:p>
            <a:endParaRPr lang="en-US" sz="800" b="1" dirty="0">
              <a:latin typeface="Calibri" panose="020F0502020204030204" pitchFamily="34" charset="0"/>
              <a:cs typeface="Calibri" panose="020F0502020204030204" pitchFamily="34" charset="0"/>
            </a:endParaRPr>
          </a:p>
        </p:txBody>
      </p:sp>
      <p:pic>
        <p:nvPicPr>
          <p:cNvPr id="13" name="Picture 22" descr="Screenshot - 14-06-2012 , 13_08_53">
            <a:extLst>
              <a:ext uri="{FF2B5EF4-FFF2-40B4-BE49-F238E27FC236}">
                <a16:creationId xmlns:a16="http://schemas.microsoft.com/office/drawing/2014/main" id="{22AED19F-F09A-4B21-B61F-8213A71A5CDE}"/>
              </a:ext>
            </a:extLst>
          </p:cNvPr>
          <p:cNvPicPr>
            <a:picLocks noChangeAspect="1" noChangeArrowheads="1"/>
          </p:cNvPicPr>
          <p:nvPr/>
        </p:nvPicPr>
        <p:blipFill>
          <a:blip r:embed="rId3"/>
          <a:srcRect/>
          <a:stretch>
            <a:fillRect/>
          </a:stretch>
        </p:blipFill>
        <p:spPr bwMode="auto">
          <a:xfrm>
            <a:off x="314179" y="2667369"/>
            <a:ext cx="8566780" cy="603272"/>
          </a:xfrm>
          <a:prstGeom prst="rect">
            <a:avLst/>
          </a:prstGeom>
          <a:noFill/>
        </p:spPr>
      </p:pic>
      <p:sp>
        <p:nvSpPr>
          <p:cNvPr id="14" name="Rectangle 23">
            <a:extLst>
              <a:ext uri="{FF2B5EF4-FFF2-40B4-BE49-F238E27FC236}">
                <a16:creationId xmlns:a16="http://schemas.microsoft.com/office/drawing/2014/main" id="{1D045145-3BB6-4F6F-90D8-B4ED4CAE4ACC}"/>
              </a:ext>
            </a:extLst>
          </p:cNvPr>
          <p:cNvSpPr>
            <a:spLocks noChangeArrowheads="1"/>
          </p:cNvSpPr>
          <p:nvPr/>
        </p:nvSpPr>
        <p:spPr bwMode="auto">
          <a:xfrm>
            <a:off x="323921" y="3040189"/>
            <a:ext cx="8557038" cy="230452"/>
          </a:xfrm>
          <a:prstGeom prst="rect">
            <a:avLst/>
          </a:prstGeom>
          <a:noFill/>
          <a:ln w="38100">
            <a:solidFill>
              <a:srgbClr val="0000CC"/>
            </a:solidFill>
            <a:miter lim="800000"/>
            <a:headEnd/>
            <a:tailEnd/>
          </a:ln>
          <a:effectLst/>
        </p:spPr>
        <p:txBody>
          <a:bodyPr wrap="none" anchor="ctr"/>
          <a:lstStyle/>
          <a:p>
            <a:endParaRPr lang="es-CL" b="1">
              <a:latin typeface="Calibri" panose="020F0502020204030204" pitchFamily="34" charset="0"/>
              <a:cs typeface="Calibri" panose="020F0502020204030204" pitchFamily="34" charset="0"/>
            </a:endParaRPr>
          </a:p>
        </p:txBody>
      </p:sp>
      <p:sp>
        <p:nvSpPr>
          <p:cNvPr id="15" name="Text Box 5">
            <a:extLst>
              <a:ext uri="{FF2B5EF4-FFF2-40B4-BE49-F238E27FC236}">
                <a16:creationId xmlns:a16="http://schemas.microsoft.com/office/drawing/2014/main" id="{EB466C3F-3B78-4FCD-8D99-925ECCA35F63}"/>
              </a:ext>
            </a:extLst>
          </p:cNvPr>
          <p:cNvSpPr txBox="1">
            <a:spLocks noChangeArrowheads="1"/>
          </p:cNvSpPr>
          <p:nvPr/>
        </p:nvSpPr>
        <p:spPr bwMode="auto">
          <a:xfrm>
            <a:off x="755576" y="3531094"/>
            <a:ext cx="8064896" cy="83099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b="1" dirty="0">
              <a:latin typeface="Calibri" panose="020F0502020204030204" pitchFamily="34" charset="0"/>
              <a:cs typeface="Calibri" panose="020F0502020204030204" pitchFamily="34" charset="0"/>
            </a:endParaRPr>
          </a:p>
          <a:p>
            <a:pPr defTabSz="400050">
              <a:tabLst>
                <a:tab pos="571500" algn="l"/>
                <a:tab pos="1828800" algn="l"/>
              </a:tabLst>
            </a:pPr>
            <a:r>
              <a:rPr lang="en-US" sz="1600" b="1" dirty="0">
                <a:solidFill>
                  <a:srgbClr val="006600"/>
                </a:solidFill>
                <a:latin typeface="Calibri" panose="020F0502020204030204" pitchFamily="34" charset="0"/>
                <a:cs typeface="Calibri" panose="020F0502020204030204" pitchFamily="34" charset="0"/>
              </a:rPr>
              <a:t>DELETE FROM </a:t>
            </a:r>
            <a:r>
              <a:rPr lang="en-US" sz="1600" b="1" dirty="0" err="1">
                <a:solidFill>
                  <a:srgbClr val="006600"/>
                </a:solidFill>
                <a:latin typeface="Calibri" panose="020F0502020204030204" pitchFamily="34" charset="0"/>
                <a:cs typeface="Calibri" panose="020F0502020204030204" pitchFamily="34" charset="0"/>
              </a:rPr>
              <a:t>empleados</a:t>
            </a:r>
            <a:endParaRPr lang="en-US" sz="1600" b="1" dirty="0">
              <a:solidFill>
                <a:srgbClr val="006600"/>
              </a:solidFill>
              <a:latin typeface="Calibri" panose="020F0502020204030204" pitchFamily="34" charset="0"/>
              <a:cs typeface="Calibri" panose="020F0502020204030204" pitchFamily="34" charset="0"/>
            </a:endParaRPr>
          </a:p>
          <a:p>
            <a:pPr defTabSz="400050">
              <a:tabLst>
                <a:tab pos="571500" algn="l"/>
                <a:tab pos="1828800" algn="l"/>
              </a:tabLst>
            </a:pPr>
            <a:r>
              <a:rPr lang="en-US" sz="1600" b="1" dirty="0">
                <a:solidFill>
                  <a:srgbClr val="006600"/>
                </a:solidFill>
                <a:latin typeface="Calibri" panose="020F0502020204030204" pitchFamily="34" charset="0"/>
                <a:cs typeface="Calibri" panose="020F0502020204030204" pitchFamily="34" charset="0"/>
              </a:rPr>
              <a:t>WHERE </a:t>
            </a:r>
            <a:r>
              <a:rPr lang="en-US" sz="1600" b="1" dirty="0" err="1">
                <a:solidFill>
                  <a:srgbClr val="006600"/>
                </a:solidFill>
                <a:latin typeface="Calibri" panose="020F0502020204030204" pitchFamily="34" charset="0"/>
                <a:cs typeface="Calibri" panose="020F0502020204030204" pitchFamily="34" charset="0"/>
              </a:rPr>
              <a:t>employee_id</a:t>
            </a:r>
            <a:r>
              <a:rPr lang="en-US" sz="1600" b="1" dirty="0">
                <a:solidFill>
                  <a:srgbClr val="006600"/>
                </a:solidFill>
                <a:latin typeface="Calibri" panose="020F0502020204030204" pitchFamily="34" charset="0"/>
                <a:cs typeface="Calibri" panose="020F0502020204030204" pitchFamily="34" charset="0"/>
              </a:rPr>
              <a:t> = 999;</a:t>
            </a:r>
          </a:p>
          <a:p>
            <a:endParaRPr lang="en-US" sz="800" b="1" dirty="0">
              <a:solidFill>
                <a:srgbClr val="006600"/>
              </a:solidFill>
              <a:latin typeface="Calibri" panose="020F0502020204030204" pitchFamily="34" charset="0"/>
              <a:cs typeface="Calibri" panose="020F0502020204030204" pitchFamily="34" charset="0"/>
            </a:endParaRPr>
          </a:p>
        </p:txBody>
      </p:sp>
      <p:pic>
        <p:nvPicPr>
          <p:cNvPr id="17" name="Picture 26" descr="Screenshot - 14-06-2012 , 13_15_53">
            <a:extLst>
              <a:ext uri="{FF2B5EF4-FFF2-40B4-BE49-F238E27FC236}">
                <a16:creationId xmlns:a16="http://schemas.microsoft.com/office/drawing/2014/main" id="{BCD7EC50-EA7B-49FE-9169-993A907FD804}"/>
              </a:ext>
            </a:extLst>
          </p:cNvPr>
          <p:cNvPicPr>
            <a:picLocks noChangeAspect="1" noChangeArrowheads="1"/>
          </p:cNvPicPr>
          <p:nvPr/>
        </p:nvPicPr>
        <p:blipFill>
          <a:blip r:embed="rId4"/>
          <a:srcRect/>
          <a:stretch>
            <a:fillRect/>
          </a:stretch>
        </p:blipFill>
        <p:spPr bwMode="auto">
          <a:xfrm>
            <a:off x="374647" y="4526556"/>
            <a:ext cx="8506312" cy="787072"/>
          </a:xfrm>
          <a:prstGeom prst="rect">
            <a:avLst/>
          </a:prstGeom>
          <a:noFill/>
        </p:spPr>
      </p:pic>
      <p:sp>
        <p:nvSpPr>
          <p:cNvPr id="18" name="Rectangle 23">
            <a:extLst>
              <a:ext uri="{FF2B5EF4-FFF2-40B4-BE49-F238E27FC236}">
                <a16:creationId xmlns:a16="http://schemas.microsoft.com/office/drawing/2014/main" id="{F3FAF40A-B0FC-462B-A381-1F7AE2EFE3F2}"/>
              </a:ext>
            </a:extLst>
          </p:cNvPr>
          <p:cNvSpPr>
            <a:spLocks noChangeArrowheads="1"/>
          </p:cNvSpPr>
          <p:nvPr/>
        </p:nvSpPr>
        <p:spPr bwMode="auto">
          <a:xfrm>
            <a:off x="302638" y="5105989"/>
            <a:ext cx="8557037" cy="230452"/>
          </a:xfrm>
          <a:prstGeom prst="rect">
            <a:avLst/>
          </a:prstGeom>
          <a:noFill/>
          <a:ln w="38100">
            <a:solidFill>
              <a:srgbClr val="006600"/>
            </a:solidFill>
            <a:miter lim="800000"/>
            <a:headEnd/>
            <a:tailEnd/>
          </a:ln>
          <a:effectLst/>
        </p:spPr>
        <p:txBody>
          <a:bodyPr wrap="none" anchor="ctr"/>
          <a:lstStyle/>
          <a:p>
            <a:endParaRPr lang="es-CL" b="1">
              <a:latin typeface="Calibri" panose="020F0502020204030204" pitchFamily="34" charset="0"/>
              <a:cs typeface="Calibri" panose="020F0502020204030204" pitchFamily="34" charset="0"/>
            </a:endParaRPr>
          </a:p>
        </p:txBody>
      </p:sp>
      <p:sp>
        <p:nvSpPr>
          <p:cNvPr id="20" name="CuadroTexto 19">
            <a:extLst>
              <a:ext uri="{FF2B5EF4-FFF2-40B4-BE49-F238E27FC236}">
                <a16:creationId xmlns:a16="http://schemas.microsoft.com/office/drawing/2014/main" id="{EF691DAA-FE89-478A-8933-014E05228C91}"/>
              </a:ext>
            </a:extLst>
          </p:cNvPr>
          <p:cNvSpPr txBox="1"/>
          <p:nvPr/>
        </p:nvSpPr>
        <p:spPr>
          <a:xfrm>
            <a:off x="429690" y="1667158"/>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21" name="CuadroTexto 20">
            <a:extLst>
              <a:ext uri="{FF2B5EF4-FFF2-40B4-BE49-F238E27FC236}">
                <a16:creationId xmlns:a16="http://schemas.microsoft.com/office/drawing/2014/main" id="{19EBE034-E441-4D81-AE64-85C78A416B9C}"/>
              </a:ext>
            </a:extLst>
          </p:cNvPr>
          <p:cNvSpPr txBox="1"/>
          <p:nvPr/>
        </p:nvSpPr>
        <p:spPr>
          <a:xfrm>
            <a:off x="433806" y="3673076"/>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2277638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Creación de </a:t>
            </a:r>
            <a:r>
              <a:rPr lang="es-CL" sz="2800" b="1" dirty="0" err="1">
                <a:solidFill>
                  <a:prstClr val="white"/>
                </a:solidFill>
                <a:latin typeface="Calibri"/>
              </a:rPr>
              <a:t>Trigger</a:t>
            </a:r>
            <a:r>
              <a:rPr lang="es-CL" sz="2800" b="1" dirty="0">
                <a:solidFill>
                  <a:prstClr val="white"/>
                </a:solidFill>
                <a:latin typeface="Calibri"/>
              </a:rPr>
              <a:t> a Nivel de Fila</a:t>
            </a: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611188" y="160336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16" name="Text Box 5">
            <a:extLst>
              <a:ext uri="{FF2B5EF4-FFF2-40B4-BE49-F238E27FC236}">
                <a16:creationId xmlns:a16="http://schemas.microsoft.com/office/drawing/2014/main" id="{80AD8E10-72DE-4983-AE60-7C6FAC4A84E0}"/>
              </a:ext>
            </a:extLst>
          </p:cNvPr>
          <p:cNvSpPr txBox="1">
            <a:spLocks noChangeArrowheads="1"/>
          </p:cNvSpPr>
          <p:nvPr/>
        </p:nvSpPr>
        <p:spPr bwMode="auto">
          <a:xfrm>
            <a:off x="475561" y="1979048"/>
            <a:ext cx="8248309" cy="410881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bIns="0">
            <a:spAutoFit/>
          </a:bodyPr>
          <a:lstStyle/>
          <a:p>
            <a:pPr>
              <a:defRPr/>
            </a:pPr>
            <a:endParaRPr lang="es-MX" sz="800" dirty="0">
              <a:latin typeface="Calibri" panose="020F0502020204030204" pitchFamily="34" charset="0"/>
              <a:cs typeface="Calibri" panose="020F0502020204030204" pitchFamily="34" charset="0"/>
            </a:endParaRPr>
          </a:p>
          <a:p>
            <a:pPr>
              <a:tabLst>
                <a:tab pos="1200150" algn="l"/>
              </a:tabLst>
            </a:pPr>
            <a:r>
              <a:rPr lang="en-US" sz="1600" b="1" dirty="0">
                <a:latin typeface="Calibri" panose="020F0502020204030204" pitchFamily="34" charset="0"/>
                <a:cs typeface="Calibri" panose="020F0502020204030204" pitchFamily="34" charset="0"/>
              </a:rPr>
              <a:t>CREATE OR REPLACE TRIGGER TRG_U_PRESTAMO_SOCIAL </a:t>
            </a:r>
          </a:p>
          <a:p>
            <a:pPr>
              <a:tabLst>
                <a:tab pos="1200150" algn="l"/>
              </a:tabLst>
            </a:pPr>
            <a:r>
              <a:rPr lang="en-US" sz="1600" b="1" dirty="0">
                <a:solidFill>
                  <a:srgbClr val="C00000"/>
                </a:solidFill>
                <a:latin typeface="Calibri" panose="020F0502020204030204" pitchFamily="34" charset="0"/>
                <a:cs typeface="Calibri" panose="020F0502020204030204" pitchFamily="34" charset="0"/>
              </a:rPr>
              <a:t>BEFORE UPDATE ON PRESTAMO_SOCIAL </a:t>
            </a:r>
          </a:p>
          <a:p>
            <a:pPr>
              <a:tabLst>
                <a:tab pos="1200150" algn="l"/>
              </a:tabLst>
            </a:pPr>
            <a:r>
              <a:rPr lang="en-US" sz="1600" b="1" dirty="0">
                <a:solidFill>
                  <a:srgbClr val="0000DE"/>
                </a:solidFill>
                <a:latin typeface="Calibri" panose="020F0502020204030204" pitchFamily="34" charset="0"/>
                <a:cs typeface="Calibri" panose="020F0502020204030204" pitchFamily="34" charset="0"/>
              </a:rPr>
              <a:t>FOR EACH ROW </a:t>
            </a:r>
          </a:p>
          <a:p>
            <a:pPr>
              <a:tabLst>
                <a:tab pos="1200150" algn="l"/>
              </a:tabLst>
            </a:pPr>
            <a:r>
              <a:rPr lang="en-US" sz="1600" b="1" dirty="0">
                <a:latin typeface="Calibri" panose="020F0502020204030204" pitchFamily="34" charset="0"/>
                <a:cs typeface="Calibri" panose="020F0502020204030204" pitchFamily="34" charset="0"/>
              </a:rPr>
              <a:t>BEGIN</a:t>
            </a:r>
          </a:p>
          <a:p>
            <a:pPr>
              <a:tabLst>
                <a:tab pos="1200150" algn="l"/>
              </a:tabLst>
            </a:pPr>
            <a:r>
              <a:rPr lang="en-US" sz="1600" b="1" dirty="0">
                <a:latin typeface="Calibri" panose="020F0502020204030204" pitchFamily="34" charset="0"/>
                <a:cs typeface="Calibri" panose="020F0502020204030204" pitchFamily="34" charset="0"/>
              </a:rPr>
              <a:t>   IF </a:t>
            </a:r>
            <a:r>
              <a:rPr lang="en-US" sz="1600" b="1" dirty="0">
                <a:solidFill>
                  <a:srgbClr val="008000"/>
                </a:solidFill>
                <a:latin typeface="Calibri" panose="020F0502020204030204" pitchFamily="34" charset="0"/>
                <a:cs typeface="Calibri" panose="020F0502020204030204" pitchFamily="34" charset="0"/>
              </a:rPr>
              <a:t>:</a:t>
            </a:r>
            <a:r>
              <a:rPr lang="en-US" sz="1600" b="1" dirty="0" err="1">
                <a:solidFill>
                  <a:srgbClr val="008000"/>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.fecha_pago</a:t>
            </a:r>
            <a:r>
              <a:rPr lang="en-US" sz="1600" b="1" dirty="0">
                <a:latin typeface="Calibri" panose="020F0502020204030204" pitchFamily="34" charset="0"/>
                <a:cs typeface="Calibri" panose="020F0502020204030204" pitchFamily="34" charset="0"/>
              </a:rPr>
              <a:t> &gt;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OLD</a:t>
            </a:r>
            <a:r>
              <a:rPr lang="en-US" sz="1600" b="1" dirty="0" err="1">
                <a:latin typeface="Calibri" panose="020F0502020204030204" pitchFamily="34" charset="0"/>
                <a:cs typeface="Calibri" panose="020F0502020204030204" pitchFamily="34" charset="0"/>
              </a:rPr>
              <a:t>.fecha_venc_prestamo</a:t>
            </a:r>
            <a:r>
              <a:rPr lang="en-US" sz="1600" b="1" dirty="0">
                <a:latin typeface="Calibri" panose="020F0502020204030204" pitchFamily="34" charset="0"/>
                <a:cs typeface="Calibri" panose="020F0502020204030204" pitchFamily="34" charset="0"/>
              </a:rPr>
              <a:t>  THEN</a:t>
            </a:r>
          </a:p>
          <a:p>
            <a:pPr>
              <a:tabLst>
                <a:tab pos="1200150" algn="l"/>
              </a:tabLst>
            </a:pPr>
            <a:r>
              <a:rPr lang="en-US" sz="1600" b="1" dirty="0">
                <a:latin typeface="Calibri" panose="020F0502020204030204" pitchFamily="34" charset="0"/>
                <a:cs typeface="Calibri" panose="020F0502020204030204" pitchFamily="34" charset="0"/>
              </a:rPr>
              <a:t>     </a:t>
            </a:r>
            <a:r>
              <a:rPr lang="en-US" sz="1600" b="1" dirty="0">
                <a:solidFill>
                  <a:srgbClr val="008000"/>
                </a:solidFill>
                <a:latin typeface="Calibri" panose="020F0502020204030204" pitchFamily="34" charset="0"/>
                <a:cs typeface="Calibri" panose="020F0502020204030204" pitchFamily="34" charset="0"/>
              </a:rPr>
              <a:t>:</a:t>
            </a:r>
            <a:r>
              <a:rPr lang="en-US" sz="1600" b="1" dirty="0" err="1">
                <a:solidFill>
                  <a:srgbClr val="008000"/>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.multa</a:t>
            </a:r>
            <a:r>
              <a:rPr lang="en-US" sz="1600" b="1" dirty="0">
                <a:latin typeface="Calibri" panose="020F0502020204030204" pitchFamily="34" charset="0"/>
                <a:cs typeface="Calibri" panose="020F0502020204030204" pitchFamily="34" charset="0"/>
              </a:rPr>
              <a:t>:= ROUND(</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OLD</a:t>
            </a:r>
            <a:r>
              <a:rPr lang="en-US" sz="1600" b="1" dirty="0" err="1">
                <a:latin typeface="Calibri" panose="020F0502020204030204" pitchFamily="34" charset="0"/>
                <a:cs typeface="Calibri" panose="020F0502020204030204" pitchFamily="34" charset="0"/>
              </a:rPr>
              <a:t>.valor_prestamo</a:t>
            </a:r>
            <a:r>
              <a:rPr lang="en-US" sz="1600" b="1" dirty="0">
                <a:latin typeface="Calibri" panose="020F0502020204030204" pitchFamily="34" charset="0"/>
                <a:cs typeface="Calibri" panose="020F0502020204030204" pitchFamily="34" charset="0"/>
              </a:rPr>
              <a:t> * ((</a:t>
            </a:r>
            <a:r>
              <a:rPr lang="en-US" sz="1600" b="1" dirty="0">
                <a:solidFill>
                  <a:srgbClr val="008000"/>
                </a:solidFill>
                <a:latin typeface="Calibri" panose="020F0502020204030204" pitchFamily="34" charset="0"/>
                <a:cs typeface="Calibri" panose="020F0502020204030204" pitchFamily="34" charset="0"/>
              </a:rPr>
              <a:t>:</a:t>
            </a:r>
            <a:r>
              <a:rPr lang="en-US" sz="1600" b="1" dirty="0" err="1">
                <a:solidFill>
                  <a:srgbClr val="008000"/>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.fecha_pago</a:t>
            </a:r>
            <a:r>
              <a:rPr lang="en-US" sz="1600" b="1" dirty="0">
                <a:latin typeface="Calibri" panose="020F0502020204030204" pitchFamily="34" charset="0"/>
                <a:cs typeface="Calibri" panose="020F0502020204030204" pitchFamily="34" charset="0"/>
              </a:rPr>
              <a:t> -             </a:t>
            </a:r>
          </a:p>
          <a:p>
            <a:pPr>
              <a:tabLst>
                <a:tab pos="1200150" algn="l"/>
              </a:tabLst>
            </a:pPr>
            <a:r>
              <a:rPr lang="en-US" sz="1600" b="1" dirty="0">
                <a:latin typeface="Calibri" panose="020F0502020204030204" pitchFamily="34" charset="0"/>
                <a:cs typeface="Calibri" panose="020F0502020204030204" pitchFamily="34" charset="0"/>
              </a:rPr>
              <a:t>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OLD</a:t>
            </a:r>
            <a:r>
              <a:rPr lang="en-US" sz="1600" b="1" dirty="0" err="1">
                <a:latin typeface="Calibri" panose="020F0502020204030204" pitchFamily="34" charset="0"/>
                <a:cs typeface="Calibri" panose="020F0502020204030204" pitchFamily="34" charset="0"/>
              </a:rPr>
              <a:t>.fecha_venc_prestamo</a:t>
            </a:r>
            <a:r>
              <a:rPr lang="en-US" sz="1600" b="1" dirty="0">
                <a:latin typeface="Calibri" panose="020F0502020204030204" pitchFamily="34" charset="0"/>
                <a:cs typeface="Calibri" panose="020F0502020204030204" pitchFamily="34" charset="0"/>
              </a:rPr>
              <a:t>)/100));</a:t>
            </a:r>
          </a:p>
          <a:p>
            <a:pPr>
              <a:tabLst>
                <a:tab pos="1200150" algn="l"/>
              </a:tabLst>
            </a:pPr>
            <a:r>
              <a:rPr lang="en-US" sz="1600" b="1" dirty="0">
                <a:latin typeface="Calibri" panose="020F0502020204030204" pitchFamily="34" charset="0"/>
                <a:cs typeface="Calibri" panose="020F0502020204030204" pitchFamily="34" charset="0"/>
              </a:rPr>
              <a:t>     </a:t>
            </a:r>
            <a:r>
              <a:rPr lang="en-US" sz="1600" b="1" dirty="0">
                <a:solidFill>
                  <a:srgbClr val="008000"/>
                </a:solidFill>
                <a:latin typeface="Calibri" panose="020F0502020204030204" pitchFamily="34" charset="0"/>
                <a:cs typeface="Calibri" panose="020F0502020204030204" pitchFamily="34" charset="0"/>
              </a:rPr>
              <a:t>:</a:t>
            </a:r>
            <a:r>
              <a:rPr lang="en-US" sz="1600" b="1" dirty="0" err="1">
                <a:solidFill>
                  <a:srgbClr val="008000"/>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.estado_pago</a:t>
            </a:r>
            <a:r>
              <a:rPr lang="en-US" sz="1600" b="1" dirty="0">
                <a:latin typeface="Calibri" panose="020F0502020204030204" pitchFamily="34" charset="0"/>
                <a:cs typeface="Calibri" panose="020F0502020204030204" pitchFamily="34" charset="0"/>
              </a:rPr>
              <a:t>:= 'El valor de la </a:t>
            </a:r>
            <a:r>
              <a:rPr lang="en-US" sz="1600" b="1" dirty="0" err="1">
                <a:latin typeface="Calibri" panose="020F0502020204030204" pitchFamily="34" charset="0"/>
                <a:cs typeface="Calibri" panose="020F0502020204030204" pitchFamily="34" charset="0"/>
              </a:rPr>
              <a:t>multa</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correspnde</a:t>
            </a:r>
            <a:r>
              <a:rPr lang="en-US" sz="1600" b="1" dirty="0">
                <a:latin typeface="Calibri" panose="020F0502020204030204" pitchFamily="34" charset="0"/>
                <a:cs typeface="Calibri" panose="020F0502020204030204" pitchFamily="34" charset="0"/>
              </a:rPr>
              <a:t> a ' || </a:t>
            </a:r>
          </a:p>
          <a:p>
            <a:pPr>
              <a:tabLst>
                <a:tab pos="1200150" algn="l"/>
              </a:tabLst>
            </a:pPr>
            <a:r>
              <a:rPr lang="en-US" sz="1600" b="1" dirty="0">
                <a:latin typeface="Calibri" panose="020F0502020204030204" pitchFamily="34" charset="0"/>
                <a:cs typeface="Calibri" panose="020F0502020204030204" pitchFamily="34" charset="0"/>
              </a:rPr>
              <a:t>                                              (TO_DATE(TO_CHAR(</a:t>
            </a:r>
            <a:r>
              <a:rPr lang="en-US" sz="1600" b="1" dirty="0">
                <a:solidFill>
                  <a:srgbClr val="008000"/>
                </a:solidFill>
                <a:latin typeface="Calibri" panose="020F0502020204030204" pitchFamily="34" charset="0"/>
                <a:cs typeface="Calibri" panose="020F0502020204030204" pitchFamily="34" charset="0"/>
              </a:rPr>
              <a:t>:NEW</a:t>
            </a:r>
            <a:r>
              <a:rPr lang="en-US" sz="1600" b="1" dirty="0">
                <a:latin typeface="Calibri" panose="020F0502020204030204" pitchFamily="34" charset="0"/>
                <a:cs typeface="Calibri" panose="020F0502020204030204" pitchFamily="34" charset="0"/>
              </a:rPr>
              <a:t>.fecha_</a:t>
            </a:r>
            <a:r>
              <a:rPr lang="en-US" sz="1600" b="1" dirty="0" err="1">
                <a:latin typeface="Calibri" panose="020F0502020204030204" pitchFamily="34" charset="0"/>
                <a:cs typeface="Calibri" panose="020F0502020204030204" pitchFamily="34" charset="0"/>
              </a:rPr>
              <a:t>pago</a:t>
            </a:r>
            <a:r>
              <a:rPr lang="en-US" sz="1600" b="1" dirty="0">
                <a:latin typeface="Calibri" panose="020F0502020204030204" pitchFamily="34" charset="0"/>
                <a:cs typeface="Calibri" panose="020F0502020204030204" pitchFamily="34" charset="0"/>
              </a:rPr>
              <a:t>,'dd/mm/</a:t>
            </a:r>
            <a:r>
              <a:rPr lang="en-US" sz="1600" b="1" dirty="0" err="1">
                <a:latin typeface="Calibri" panose="020F0502020204030204" pitchFamily="34" charset="0"/>
                <a:cs typeface="Calibri" panose="020F0502020204030204" pitchFamily="34" charset="0"/>
              </a:rPr>
              <a:t>yyyy</a:t>
            </a:r>
            <a:r>
              <a:rPr lang="en-US" sz="1600" b="1" dirty="0">
                <a:latin typeface="Calibri" panose="020F0502020204030204" pitchFamily="34" charset="0"/>
                <a:cs typeface="Calibri" panose="020F0502020204030204" pitchFamily="34" charset="0"/>
              </a:rPr>
              <a:t>'))-  </a:t>
            </a:r>
          </a:p>
          <a:p>
            <a:pPr>
              <a:tabLst>
                <a:tab pos="1200150" algn="l"/>
              </a:tabLst>
            </a:pPr>
            <a:r>
              <a:rPr lang="en-US" sz="1600" b="1" dirty="0">
                <a:latin typeface="Calibri" panose="020F0502020204030204" pitchFamily="34" charset="0"/>
                <a:cs typeface="Calibri" panose="020F0502020204030204" pitchFamily="34" charset="0"/>
              </a:rPr>
              <a:t>                                              TO_DATE(</a:t>
            </a:r>
            <a:r>
              <a:rPr lang="en-US" sz="1600" b="1" dirty="0" err="1">
                <a:latin typeface="Calibri" panose="020F0502020204030204" pitchFamily="34" charset="0"/>
                <a:cs typeface="Calibri" panose="020F0502020204030204" pitchFamily="34" charset="0"/>
              </a:rPr>
              <a:t>to_char</a:t>
            </a:r>
            <a:r>
              <a:rPr lang="en-US" sz="1600" b="1" dirty="0">
                <a:latin typeface="Calibri" panose="020F0502020204030204" pitchFamily="34" charset="0"/>
                <a:cs typeface="Calibri" panose="020F0502020204030204" pitchFamily="34" charset="0"/>
              </a:rPr>
              <a:t>(</a:t>
            </a:r>
            <a:r>
              <a:rPr lang="en-US" sz="1600" b="1" dirty="0">
                <a:solidFill>
                  <a:srgbClr val="FF0000"/>
                </a:solidFill>
                <a:latin typeface="Calibri" panose="020F0502020204030204" pitchFamily="34" charset="0"/>
                <a:cs typeface="Calibri" panose="020F0502020204030204" pitchFamily="34" charset="0"/>
              </a:rPr>
              <a:t>:OLD</a:t>
            </a:r>
            <a:r>
              <a:rPr lang="en-US" sz="1600" b="1" dirty="0">
                <a:latin typeface="Calibri" panose="020F0502020204030204" pitchFamily="34" charset="0"/>
                <a:cs typeface="Calibri" panose="020F0502020204030204" pitchFamily="34" charset="0"/>
              </a:rPr>
              <a:t>.fecha_venc_</a:t>
            </a:r>
            <a:r>
              <a:rPr lang="en-US" sz="1600" b="1" dirty="0" err="1">
                <a:latin typeface="Calibri" panose="020F0502020204030204" pitchFamily="34" charset="0"/>
                <a:cs typeface="Calibri" panose="020F0502020204030204" pitchFamily="34" charset="0"/>
              </a:rPr>
              <a:t>prestamo</a:t>
            </a:r>
            <a:r>
              <a:rPr lang="en-US" sz="1600" b="1" dirty="0">
                <a:latin typeface="Calibri" panose="020F0502020204030204" pitchFamily="34" charset="0"/>
                <a:cs typeface="Calibri" panose="020F0502020204030204" pitchFamily="34" charset="0"/>
              </a:rPr>
              <a:t>,'dd/mm/</a:t>
            </a:r>
            <a:r>
              <a:rPr lang="en-US" sz="1600" b="1" dirty="0" err="1">
                <a:latin typeface="Calibri" panose="020F0502020204030204" pitchFamily="34" charset="0"/>
                <a:cs typeface="Calibri" panose="020F0502020204030204" pitchFamily="34" charset="0"/>
              </a:rPr>
              <a:t>yyyy</a:t>
            </a:r>
            <a:r>
              <a:rPr lang="en-US" sz="1600" b="1" dirty="0">
                <a:latin typeface="Calibri" panose="020F0502020204030204" pitchFamily="34" charset="0"/>
                <a:cs typeface="Calibri" panose="020F0502020204030204" pitchFamily="34" charset="0"/>
              </a:rPr>
              <a:t>'))) </a:t>
            </a:r>
          </a:p>
          <a:p>
            <a:pPr>
              <a:tabLst>
                <a:tab pos="1200150" algn="l"/>
              </a:tabLst>
            </a:pPr>
            <a:r>
              <a:rPr lang="en-US" sz="1600" b="1" dirty="0">
                <a:latin typeface="Calibri" panose="020F0502020204030204" pitchFamily="34" charset="0"/>
                <a:cs typeface="Calibri" panose="020F0502020204030204" pitchFamily="34" charset="0"/>
              </a:rPr>
              <a:t>                                            || ' </a:t>
            </a:r>
            <a:r>
              <a:rPr lang="en-US" sz="1600" b="1" dirty="0" err="1">
                <a:latin typeface="Calibri" panose="020F0502020204030204" pitchFamily="34" charset="0"/>
                <a:cs typeface="Calibri" panose="020F0502020204030204" pitchFamily="34" charset="0"/>
              </a:rPr>
              <a:t>dias</a:t>
            </a:r>
            <a:r>
              <a:rPr lang="en-US" sz="1600" b="1" dirty="0">
                <a:latin typeface="Calibri" panose="020F0502020204030204" pitchFamily="34" charset="0"/>
                <a:cs typeface="Calibri" panose="020F0502020204030204" pitchFamily="34" charset="0"/>
              </a:rPr>
              <a:t> de </a:t>
            </a:r>
            <a:r>
              <a:rPr lang="en-US" sz="1600" b="1" dirty="0" err="1">
                <a:latin typeface="Calibri" panose="020F0502020204030204" pitchFamily="34" charset="0"/>
                <a:cs typeface="Calibri" panose="020F0502020204030204" pitchFamily="34" charset="0"/>
              </a:rPr>
              <a:t>atraso</a:t>
            </a:r>
            <a:r>
              <a:rPr lang="en-US" sz="1600" b="1" dirty="0">
                <a:latin typeface="Calibri" panose="020F0502020204030204" pitchFamily="34" charset="0"/>
                <a:cs typeface="Calibri" panose="020F0502020204030204" pitchFamily="34" charset="0"/>
              </a:rPr>
              <a:t>. La </a:t>
            </a:r>
            <a:r>
              <a:rPr lang="en-US" sz="1600" b="1" dirty="0" err="1">
                <a:latin typeface="Calibri" panose="020F0502020204030204" pitchFamily="34" charset="0"/>
                <a:cs typeface="Calibri" panose="020F0502020204030204" pitchFamily="34" charset="0"/>
              </a:rPr>
              <a:t>multa</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corresponde</a:t>
            </a:r>
            <a:r>
              <a:rPr lang="en-US" sz="1600" b="1" dirty="0">
                <a:latin typeface="Calibri" panose="020F0502020204030204" pitchFamily="34" charset="0"/>
                <a:cs typeface="Calibri" panose="020F0502020204030204" pitchFamily="34" charset="0"/>
              </a:rPr>
              <a:t> a un ' || </a:t>
            </a:r>
          </a:p>
          <a:p>
            <a:pPr>
              <a:tabLst>
                <a:tab pos="1200150" algn="l"/>
              </a:tabLst>
            </a:pPr>
            <a:r>
              <a:rPr lang="en-US" sz="1600" b="1" dirty="0">
                <a:latin typeface="Calibri" panose="020F0502020204030204" pitchFamily="34" charset="0"/>
                <a:cs typeface="Calibri" panose="020F0502020204030204" pitchFamily="34" charset="0"/>
              </a:rPr>
              <a:t>                                            (</a:t>
            </a:r>
            <a:r>
              <a:rPr lang="en-US" sz="1600" b="1" dirty="0">
                <a:solidFill>
                  <a:srgbClr val="008000"/>
                </a:solidFill>
                <a:latin typeface="Calibri" panose="020F0502020204030204" pitchFamily="34" charset="0"/>
                <a:cs typeface="Calibri" panose="020F0502020204030204" pitchFamily="34" charset="0"/>
              </a:rPr>
              <a:t>:</a:t>
            </a:r>
            <a:r>
              <a:rPr lang="en-US" sz="1600" b="1" dirty="0" err="1">
                <a:solidFill>
                  <a:srgbClr val="008000"/>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.fecha_pago</a:t>
            </a:r>
            <a:r>
              <a:rPr lang="en-US" sz="1600" b="1" dirty="0">
                <a:latin typeface="Calibri" panose="020F0502020204030204" pitchFamily="34" charset="0"/>
                <a:cs typeface="Calibri" panose="020F0502020204030204" pitchFamily="34" charset="0"/>
              </a:rPr>
              <a:t> -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OLD</a:t>
            </a:r>
            <a:r>
              <a:rPr lang="en-US" sz="1600" b="1" dirty="0" err="1">
                <a:latin typeface="Calibri" panose="020F0502020204030204" pitchFamily="34" charset="0"/>
                <a:cs typeface="Calibri" panose="020F0502020204030204" pitchFamily="34" charset="0"/>
              </a:rPr>
              <a:t>.fecha_venc_prestamo</a:t>
            </a:r>
            <a:r>
              <a:rPr lang="en-US" sz="1600" b="1" dirty="0">
                <a:latin typeface="Calibri" panose="020F0502020204030204" pitchFamily="34" charset="0"/>
                <a:cs typeface="Calibri" panose="020F0502020204030204" pitchFamily="34" charset="0"/>
              </a:rPr>
              <a:t>) </a:t>
            </a:r>
          </a:p>
          <a:p>
            <a:pPr>
              <a:tabLst>
                <a:tab pos="1200150" algn="l"/>
              </a:tabLst>
            </a:pPr>
            <a:r>
              <a:rPr lang="en-US" sz="1600" b="1" dirty="0">
                <a:latin typeface="Calibri" panose="020F0502020204030204" pitchFamily="34" charset="0"/>
                <a:cs typeface="Calibri" panose="020F0502020204030204" pitchFamily="34" charset="0"/>
              </a:rPr>
              <a:t>                                           || ' % del valor del </a:t>
            </a:r>
            <a:r>
              <a:rPr lang="en-US" sz="1600" b="1" dirty="0" err="1">
                <a:latin typeface="Calibri" panose="020F0502020204030204" pitchFamily="34" charset="0"/>
                <a:cs typeface="Calibri" panose="020F0502020204030204" pitchFamily="34" charset="0"/>
              </a:rPr>
              <a:t>préstamo</a:t>
            </a:r>
            <a:r>
              <a:rPr lang="en-US" sz="1600" b="1" dirty="0">
                <a:latin typeface="Calibri" panose="020F0502020204030204" pitchFamily="34" charset="0"/>
                <a:cs typeface="Calibri" panose="020F0502020204030204" pitchFamily="34" charset="0"/>
              </a:rPr>
              <a:t>';</a:t>
            </a:r>
          </a:p>
          <a:p>
            <a:pPr>
              <a:tabLst>
                <a:tab pos="1200150" algn="l"/>
              </a:tabLst>
            </a:pPr>
            <a:r>
              <a:rPr lang="en-US" sz="1600" b="1" dirty="0">
                <a:latin typeface="Calibri" panose="020F0502020204030204" pitchFamily="34" charset="0"/>
                <a:cs typeface="Calibri" panose="020F0502020204030204" pitchFamily="34" charset="0"/>
              </a:rPr>
              <a:t>  END IF;</a:t>
            </a:r>
          </a:p>
          <a:p>
            <a:pPr>
              <a:tabLst>
                <a:tab pos="1200150" algn="l"/>
              </a:tabLst>
            </a:pPr>
            <a:r>
              <a:rPr lang="en-US" sz="1600" b="1" dirty="0">
                <a:latin typeface="Calibri" panose="020F0502020204030204" pitchFamily="34" charset="0"/>
                <a:cs typeface="Calibri" panose="020F0502020204030204" pitchFamily="34" charset="0"/>
              </a:rPr>
              <a:t>END;  </a:t>
            </a:r>
          </a:p>
          <a:p>
            <a:pPr>
              <a:tabLst>
                <a:tab pos="1200150" algn="l"/>
              </a:tabLst>
            </a:pPr>
            <a:endParaRPr lang="en-US" sz="1600" b="1" dirty="0">
              <a:latin typeface="Calibri" panose="020F0502020204030204" pitchFamily="34" charset="0"/>
              <a:cs typeface="Calibri" panose="020F0502020204030204" pitchFamily="34" charset="0"/>
            </a:endParaRPr>
          </a:p>
        </p:txBody>
      </p:sp>
      <p:sp>
        <p:nvSpPr>
          <p:cNvPr id="28" name="CuadroTexto 27">
            <a:extLst>
              <a:ext uri="{FF2B5EF4-FFF2-40B4-BE49-F238E27FC236}">
                <a16:creationId xmlns:a16="http://schemas.microsoft.com/office/drawing/2014/main" id="{19C9AC85-3841-46B0-B892-54ADB8DE87A2}"/>
              </a:ext>
            </a:extLst>
          </p:cNvPr>
          <p:cNvSpPr txBox="1"/>
          <p:nvPr/>
        </p:nvSpPr>
        <p:spPr>
          <a:xfrm>
            <a:off x="120770" y="2655702"/>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3601515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Creación de </a:t>
            </a:r>
            <a:r>
              <a:rPr lang="es-CL" sz="2800" b="1" dirty="0" err="1">
                <a:solidFill>
                  <a:prstClr val="white"/>
                </a:solidFill>
                <a:latin typeface="Calibri"/>
              </a:rPr>
              <a:t>Trigger</a:t>
            </a:r>
            <a:r>
              <a:rPr lang="es-CL" sz="2800" b="1" dirty="0">
                <a:solidFill>
                  <a:prstClr val="white"/>
                </a:solidFill>
                <a:latin typeface="Calibri"/>
              </a:rPr>
              <a:t> a Nivel de Fila</a:t>
            </a:r>
          </a:p>
        </p:txBody>
      </p:sp>
      <p:sp>
        <p:nvSpPr>
          <p:cNvPr id="30" name="CuadroTexto 29">
            <a:extLst>
              <a:ext uri="{FF2B5EF4-FFF2-40B4-BE49-F238E27FC236}">
                <a16:creationId xmlns:a16="http://schemas.microsoft.com/office/drawing/2014/main" id="{C3189509-AF3A-476B-A87D-FC4431868D7B}"/>
              </a:ext>
            </a:extLst>
          </p:cNvPr>
          <p:cNvSpPr txBox="1"/>
          <p:nvPr/>
        </p:nvSpPr>
        <p:spPr>
          <a:xfrm>
            <a:off x="372024" y="4914667"/>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10" name="Text Box 5">
            <a:extLst>
              <a:ext uri="{FF2B5EF4-FFF2-40B4-BE49-F238E27FC236}">
                <a16:creationId xmlns:a16="http://schemas.microsoft.com/office/drawing/2014/main" id="{464BB413-6D53-4B34-8D84-4F0707DD6DF8}"/>
              </a:ext>
            </a:extLst>
          </p:cNvPr>
          <p:cNvSpPr txBox="1">
            <a:spLocks noChangeArrowheads="1"/>
          </p:cNvSpPr>
          <p:nvPr/>
        </p:nvSpPr>
        <p:spPr bwMode="auto">
          <a:xfrm>
            <a:off x="868476" y="1233235"/>
            <a:ext cx="7275475" cy="2492990"/>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s-MX" sz="800"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UPDATE </a:t>
            </a:r>
            <a:r>
              <a:rPr lang="en-US" b="1" dirty="0" err="1">
                <a:latin typeface="Calibri" panose="020F0502020204030204" pitchFamily="34" charset="0"/>
                <a:cs typeface="Calibri" panose="020F0502020204030204" pitchFamily="34" charset="0"/>
              </a:rPr>
              <a:t>prestamo_social</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SET </a:t>
            </a:r>
            <a:r>
              <a:rPr lang="en-US" b="1" dirty="0" err="1">
                <a:latin typeface="Calibri" panose="020F0502020204030204" pitchFamily="34" charset="0"/>
                <a:cs typeface="Calibri" panose="020F0502020204030204" pitchFamily="34" charset="0"/>
              </a:rPr>
              <a:t>fecha_pago</a:t>
            </a:r>
            <a:r>
              <a:rPr lang="en-US" b="1" dirty="0">
                <a:latin typeface="Calibri" panose="020F0502020204030204" pitchFamily="34" charset="0"/>
                <a:cs typeface="Calibri" panose="020F0502020204030204" pitchFamily="34" charset="0"/>
              </a:rPr>
              <a:t>=ADD_MONTHS(fecha_prestamo,1)</a:t>
            </a:r>
          </a:p>
          <a:p>
            <a:r>
              <a:rPr lang="en-US" b="1" dirty="0">
                <a:latin typeface="Calibri" panose="020F0502020204030204" pitchFamily="34" charset="0"/>
                <a:cs typeface="Calibri" panose="020F0502020204030204" pitchFamily="34" charset="0"/>
              </a:rPr>
              <a:t> WHERE </a:t>
            </a:r>
            <a:r>
              <a:rPr lang="en-US" b="1" dirty="0" err="1">
                <a:latin typeface="Calibri" panose="020F0502020204030204" pitchFamily="34" charset="0"/>
                <a:cs typeface="Calibri" panose="020F0502020204030204" pitchFamily="34" charset="0"/>
              </a:rPr>
              <a:t>nro_prestamo</a:t>
            </a:r>
            <a:r>
              <a:rPr lang="en-US" b="1" dirty="0">
                <a:latin typeface="Calibri" panose="020F0502020204030204" pitchFamily="34" charset="0"/>
                <a:cs typeface="Calibri" panose="020F0502020204030204" pitchFamily="34" charset="0"/>
              </a:rPr>
              <a:t> IN(1,2); </a:t>
            </a:r>
          </a:p>
          <a:p>
            <a:r>
              <a:rPr lang="en-US" b="1" dirty="0">
                <a:latin typeface="Calibri" panose="020F0502020204030204" pitchFamily="34" charset="0"/>
                <a:cs typeface="Calibri" panose="020F0502020204030204" pitchFamily="34" charset="0"/>
              </a:rPr>
              <a:t>UPDATE </a:t>
            </a:r>
            <a:r>
              <a:rPr lang="en-US" b="1" dirty="0" err="1">
                <a:latin typeface="Calibri" panose="020F0502020204030204" pitchFamily="34" charset="0"/>
                <a:cs typeface="Calibri" panose="020F0502020204030204" pitchFamily="34" charset="0"/>
              </a:rPr>
              <a:t>prestamo_social</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SET </a:t>
            </a:r>
            <a:r>
              <a:rPr lang="en-US" b="1" dirty="0" err="1">
                <a:latin typeface="Calibri" panose="020F0502020204030204" pitchFamily="34" charset="0"/>
                <a:cs typeface="Calibri" panose="020F0502020204030204" pitchFamily="34" charset="0"/>
              </a:rPr>
              <a:t>fecha_pago</a:t>
            </a:r>
            <a:r>
              <a:rPr lang="en-US" b="1" dirty="0">
                <a:latin typeface="Calibri" panose="020F0502020204030204" pitchFamily="34" charset="0"/>
                <a:cs typeface="Calibri" panose="020F0502020204030204" pitchFamily="34" charset="0"/>
              </a:rPr>
              <a:t>=ADD_MONTHS(fecha_venc_prestamo,1)+1</a:t>
            </a:r>
          </a:p>
          <a:p>
            <a:r>
              <a:rPr lang="en-US" b="1" dirty="0">
                <a:latin typeface="Calibri" panose="020F0502020204030204" pitchFamily="34" charset="0"/>
                <a:cs typeface="Calibri" panose="020F0502020204030204" pitchFamily="34" charset="0"/>
              </a:rPr>
              <a:t> WHERE </a:t>
            </a:r>
            <a:r>
              <a:rPr lang="en-US" b="1" dirty="0" err="1">
                <a:latin typeface="Calibri" panose="020F0502020204030204" pitchFamily="34" charset="0"/>
                <a:cs typeface="Calibri" panose="020F0502020204030204" pitchFamily="34" charset="0"/>
              </a:rPr>
              <a:t>nro_prestamo</a:t>
            </a:r>
            <a:r>
              <a:rPr lang="en-US" b="1" dirty="0">
                <a:latin typeface="Calibri" panose="020F0502020204030204" pitchFamily="34" charset="0"/>
                <a:cs typeface="Calibri" panose="020F0502020204030204" pitchFamily="34" charset="0"/>
              </a:rPr>
              <a:t> IN(3,4); </a:t>
            </a:r>
          </a:p>
          <a:p>
            <a:r>
              <a:rPr lang="en-US" b="1" dirty="0">
                <a:latin typeface="Calibri" panose="020F0502020204030204" pitchFamily="34" charset="0"/>
                <a:cs typeface="Calibri" panose="020F0502020204030204" pitchFamily="34" charset="0"/>
              </a:rPr>
              <a:t>UPDATE </a:t>
            </a:r>
            <a:r>
              <a:rPr lang="en-US" b="1" dirty="0" err="1">
                <a:latin typeface="Calibri" panose="020F0502020204030204" pitchFamily="34" charset="0"/>
                <a:cs typeface="Calibri" panose="020F0502020204030204" pitchFamily="34" charset="0"/>
              </a:rPr>
              <a:t>prestamo_social</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   SET </a:t>
            </a:r>
            <a:r>
              <a:rPr lang="en-US" b="1" dirty="0" err="1">
                <a:latin typeface="Calibri" panose="020F0502020204030204" pitchFamily="34" charset="0"/>
                <a:cs typeface="Calibri" panose="020F0502020204030204" pitchFamily="34" charset="0"/>
              </a:rPr>
              <a:t>fecha_pago</a:t>
            </a:r>
            <a:r>
              <a:rPr lang="en-US" b="1" dirty="0">
                <a:latin typeface="Calibri" panose="020F0502020204030204" pitchFamily="34" charset="0"/>
                <a:cs typeface="Calibri" panose="020F0502020204030204" pitchFamily="34" charset="0"/>
              </a:rPr>
              <a:t>=fecha_venc_prestamo+1</a:t>
            </a:r>
          </a:p>
          <a:p>
            <a:r>
              <a:rPr lang="en-US" b="1" dirty="0">
                <a:latin typeface="Calibri" panose="020F0502020204030204" pitchFamily="34" charset="0"/>
                <a:cs typeface="Calibri" panose="020F0502020204030204" pitchFamily="34" charset="0"/>
              </a:rPr>
              <a:t> WHERE </a:t>
            </a:r>
            <a:r>
              <a:rPr lang="en-US" b="1" dirty="0" err="1">
                <a:latin typeface="Calibri" panose="020F0502020204030204" pitchFamily="34" charset="0"/>
                <a:cs typeface="Calibri" panose="020F0502020204030204" pitchFamily="34" charset="0"/>
              </a:rPr>
              <a:t>nro_prestamo</a:t>
            </a:r>
            <a:r>
              <a:rPr lang="en-US" b="1" dirty="0">
                <a:latin typeface="Calibri" panose="020F0502020204030204" pitchFamily="34" charset="0"/>
                <a:cs typeface="Calibri" panose="020F0502020204030204" pitchFamily="34" charset="0"/>
              </a:rPr>
              <a:t> IN(5); </a:t>
            </a:r>
          </a:p>
          <a:p>
            <a:r>
              <a:rPr lang="en-US" b="1" dirty="0">
                <a:latin typeface="Calibri" panose="020F0502020204030204" pitchFamily="34" charset="0"/>
                <a:cs typeface="Calibri" panose="020F0502020204030204" pitchFamily="34" charset="0"/>
              </a:rPr>
              <a:t> COMMIT;</a:t>
            </a:r>
          </a:p>
          <a:p>
            <a:endParaRPr lang="en-US" sz="800" b="1" dirty="0">
              <a:latin typeface="Calibri" panose="020F0502020204030204" pitchFamily="34" charset="0"/>
              <a:cs typeface="Calibri" panose="020F0502020204030204" pitchFamily="34" charset="0"/>
            </a:endParaRPr>
          </a:p>
        </p:txBody>
      </p:sp>
      <p:sp>
        <p:nvSpPr>
          <p:cNvPr id="11" name="CuadroTexto 10">
            <a:extLst>
              <a:ext uri="{FF2B5EF4-FFF2-40B4-BE49-F238E27FC236}">
                <a16:creationId xmlns:a16="http://schemas.microsoft.com/office/drawing/2014/main" id="{9E6BDF7B-F135-4790-9670-203D403D68A3}"/>
              </a:ext>
            </a:extLst>
          </p:cNvPr>
          <p:cNvSpPr txBox="1"/>
          <p:nvPr/>
        </p:nvSpPr>
        <p:spPr>
          <a:xfrm>
            <a:off x="372024" y="2356815"/>
            <a:ext cx="396131" cy="699295"/>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pic>
        <p:nvPicPr>
          <p:cNvPr id="6" name="Imagen 5" descr="Texto&#10;&#10;Descripción generada automáticamente">
            <a:extLst>
              <a:ext uri="{FF2B5EF4-FFF2-40B4-BE49-F238E27FC236}">
                <a16:creationId xmlns:a16="http://schemas.microsoft.com/office/drawing/2014/main" id="{1D0A9BAD-6079-43C1-B39F-B5B3802C576C}"/>
              </a:ext>
            </a:extLst>
          </p:cNvPr>
          <p:cNvPicPr>
            <a:picLocks noChangeAspect="1"/>
          </p:cNvPicPr>
          <p:nvPr/>
        </p:nvPicPr>
        <p:blipFill>
          <a:blip r:embed="rId3"/>
          <a:stretch>
            <a:fillRect/>
          </a:stretch>
        </p:blipFill>
        <p:spPr>
          <a:xfrm>
            <a:off x="768155" y="3928849"/>
            <a:ext cx="7066667" cy="1161905"/>
          </a:xfrm>
          <a:prstGeom prst="rect">
            <a:avLst/>
          </a:prstGeom>
        </p:spPr>
      </p:pic>
      <p:pic>
        <p:nvPicPr>
          <p:cNvPr id="8" name="Imagen 7" descr="Texto, Aplicación&#10;&#10;Descripción generada automáticamente">
            <a:extLst>
              <a:ext uri="{FF2B5EF4-FFF2-40B4-BE49-F238E27FC236}">
                <a16:creationId xmlns:a16="http://schemas.microsoft.com/office/drawing/2014/main" id="{3B03877D-73FC-4001-8132-2ACC7E464BC7}"/>
              </a:ext>
            </a:extLst>
          </p:cNvPr>
          <p:cNvPicPr>
            <a:picLocks noChangeAspect="1"/>
          </p:cNvPicPr>
          <p:nvPr/>
        </p:nvPicPr>
        <p:blipFill>
          <a:blip r:embed="rId4"/>
          <a:stretch>
            <a:fillRect/>
          </a:stretch>
        </p:blipFill>
        <p:spPr>
          <a:xfrm>
            <a:off x="768155" y="5182948"/>
            <a:ext cx="8152381" cy="1190476"/>
          </a:xfrm>
          <a:prstGeom prst="rect">
            <a:avLst/>
          </a:prstGeom>
        </p:spPr>
      </p:pic>
    </p:spTree>
    <p:extLst>
      <p:ext uri="{BB962C8B-B14F-4D97-AF65-F5344CB8AC3E}">
        <p14:creationId xmlns:p14="http://schemas.microsoft.com/office/powerpoint/2010/main" val="3836394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Creación de </a:t>
            </a:r>
            <a:r>
              <a:rPr lang="es-CL" sz="2800" b="1" dirty="0" err="1">
                <a:solidFill>
                  <a:prstClr val="white"/>
                </a:solidFill>
                <a:latin typeface="Calibri"/>
              </a:rPr>
              <a:t>Trigger</a:t>
            </a:r>
            <a:r>
              <a:rPr lang="es-CL" sz="2800" b="1" dirty="0">
                <a:solidFill>
                  <a:prstClr val="white"/>
                </a:solidFill>
                <a:latin typeface="Calibri"/>
              </a:rPr>
              <a:t> a Nivel de Fila</a:t>
            </a: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611188" y="134386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16" name="Text Box 5">
            <a:extLst>
              <a:ext uri="{FF2B5EF4-FFF2-40B4-BE49-F238E27FC236}">
                <a16:creationId xmlns:a16="http://schemas.microsoft.com/office/drawing/2014/main" id="{80AD8E10-72DE-4983-AE60-7C6FAC4A84E0}"/>
              </a:ext>
            </a:extLst>
          </p:cNvPr>
          <p:cNvSpPr txBox="1">
            <a:spLocks noChangeArrowheads="1"/>
          </p:cNvSpPr>
          <p:nvPr/>
        </p:nvSpPr>
        <p:spPr bwMode="auto">
          <a:xfrm>
            <a:off x="475561" y="1633054"/>
            <a:ext cx="8248309" cy="4601260"/>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bIns="0">
            <a:spAutoFit/>
          </a:bodyPr>
          <a:lstStyle/>
          <a:p>
            <a:pPr>
              <a:defRPr/>
            </a:pPr>
            <a:endParaRPr lang="es-MX" sz="800" dirty="0">
              <a:latin typeface="Calibri" panose="020F0502020204030204" pitchFamily="34" charset="0"/>
              <a:cs typeface="Calibri" panose="020F0502020204030204" pitchFamily="34" charset="0"/>
            </a:endParaRPr>
          </a:p>
          <a:p>
            <a:pPr>
              <a:tabLst>
                <a:tab pos="1200150" algn="l"/>
              </a:tabLst>
            </a:pPr>
            <a:r>
              <a:rPr lang="en-US" sz="1600" b="1" dirty="0">
                <a:latin typeface="Calibri" panose="020F0502020204030204" pitchFamily="34" charset="0"/>
                <a:cs typeface="Calibri" panose="020F0502020204030204" pitchFamily="34" charset="0"/>
              </a:rPr>
              <a:t>CREATE OR REPLACE TRIGGER TRG_ACTUALIZA_STOCK </a:t>
            </a:r>
          </a:p>
          <a:p>
            <a:pPr>
              <a:tabLst>
                <a:tab pos="1200150" algn="l"/>
              </a:tabLst>
            </a:pPr>
            <a:r>
              <a:rPr lang="en-US" sz="1600" b="1" dirty="0">
                <a:latin typeface="Calibri" panose="020F0502020204030204" pitchFamily="34" charset="0"/>
                <a:cs typeface="Calibri" panose="020F0502020204030204" pitchFamily="34" charset="0"/>
              </a:rPr>
              <a:t>AFTER </a:t>
            </a:r>
            <a:r>
              <a:rPr lang="en-US" sz="1600" b="1" dirty="0">
                <a:solidFill>
                  <a:srgbClr val="C00000"/>
                </a:solidFill>
                <a:latin typeface="Calibri" panose="020F0502020204030204" pitchFamily="34" charset="0"/>
                <a:cs typeface="Calibri" panose="020F0502020204030204" pitchFamily="34" charset="0"/>
              </a:rPr>
              <a:t>INSERT </a:t>
            </a:r>
            <a:r>
              <a:rPr lang="en-US" sz="1600" b="1" dirty="0">
                <a:latin typeface="Calibri" panose="020F0502020204030204" pitchFamily="34" charset="0"/>
                <a:cs typeface="Calibri" panose="020F0502020204030204" pitchFamily="34" charset="0"/>
              </a:rPr>
              <a:t>OR </a:t>
            </a:r>
            <a:r>
              <a:rPr lang="en-US" sz="1600" b="1" dirty="0">
                <a:solidFill>
                  <a:srgbClr val="0000DE"/>
                </a:solidFill>
                <a:latin typeface="Calibri" panose="020F0502020204030204" pitchFamily="34" charset="0"/>
                <a:cs typeface="Calibri" panose="020F0502020204030204" pitchFamily="34" charset="0"/>
              </a:rPr>
              <a:t>UPDATE</a:t>
            </a:r>
            <a:r>
              <a:rPr lang="en-US" sz="1600" b="1" dirty="0">
                <a:latin typeface="Calibri" panose="020F0502020204030204" pitchFamily="34" charset="0"/>
                <a:cs typeface="Calibri" panose="020F0502020204030204" pitchFamily="34" charset="0"/>
              </a:rPr>
              <a:t> OR </a:t>
            </a:r>
            <a:r>
              <a:rPr lang="en-US" sz="1600" b="1" dirty="0">
                <a:solidFill>
                  <a:srgbClr val="008000"/>
                </a:solidFill>
                <a:latin typeface="Calibri" panose="020F0502020204030204" pitchFamily="34" charset="0"/>
                <a:cs typeface="Calibri" panose="020F0502020204030204" pitchFamily="34" charset="0"/>
              </a:rPr>
              <a:t>DELETE</a:t>
            </a:r>
            <a:r>
              <a:rPr lang="en-US" sz="1600" b="1" dirty="0">
                <a:latin typeface="Calibri" panose="020F0502020204030204" pitchFamily="34" charset="0"/>
                <a:cs typeface="Calibri" panose="020F0502020204030204" pitchFamily="34" charset="0"/>
              </a:rPr>
              <a:t> ON </a:t>
            </a:r>
            <a:r>
              <a:rPr lang="en-US" sz="1600" b="1" dirty="0" err="1">
                <a:latin typeface="Calibri" panose="020F0502020204030204" pitchFamily="34" charset="0"/>
                <a:cs typeface="Calibri" panose="020F0502020204030204" pitchFamily="34" charset="0"/>
              </a:rPr>
              <a:t>detalle_boleta</a:t>
            </a:r>
            <a:endParaRPr lang="en-US" sz="1600" b="1" dirty="0">
              <a:latin typeface="Calibri" panose="020F0502020204030204" pitchFamily="34" charset="0"/>
              <a:cs typeface="Calibri" panose="020F0502020204030204" pitchFamily="34" charset="0"/>
            </a:endParaRPr>
          </a:p>
          <a:p>
            <a:pPr>
              <a:tabLst>
                <a:tab pos="1200150" algn="l"/>
              </a:tabLst>
            </a:pPr>
            <a:r>
              <a:rPr lang="en-US" sz="1600" b="1" dirty="0">
                <a:latin typeface="Calibri" panose="020F0502020204030204" pitchFamily="34" charset="0"/>
                <a:cs typeface="Calibri" panose="020F0502020204030204" pitchFamily="34" charset="0"/>
              </a:rPr>
              <a:t>FOR EACH ROW</a:t>
            </a:r>
          </a:p>
          <a:p>
            <a:pPr>
              <a:tabLst>
                <a:tab pos="1200150" algn="l"/>
              </a:tabLst>
            </a:pPr>
            <a:r>
              <a:rPr lang="en-US" sz="1600" b="1" dirty="0">
                <a:latin typeface="Calibri" panose="020F0502020204030204" pitchFamily="34" charset="0"/>
                <a:cs typeface="Calibri" panose="020F0502020204030204" pitchFamily="34" charset="0"/>
              </a:rPr>
              <a:t>BEGIN</a:t>
            </a:r>
          </a:p>
          <a:p>
            <a:pPr>
              <a:tabLst>
                <a:tab pos="1200150" algn="l"/>
              </a:tabLst>
            </a:pPr>
            <a:r>
              <a:rPr lang="en-US" sz="1600" b="1" dirty="0">
                <a:latin typeface="Calibri" panose="020F0502020204030204" pitchFamily="34" charset="0"/>
                <a:cs typeface="Calibri" panose="020F0502020204030204" pitchFamily="34" charset="0"/>
              </a:rPr>
              <a:t>  IF </a:t>
            </a:r>
            <a:r>
              <a:rPr lang="en-US" sz="1600" b="1" dirty="0">
                <a:solidFill>
                  <a:srgbClr val="C00000"/>
                </a:solidFill>
                <a:latin typeface="Calibri" panose="020F0502020204030204" pitchFamily="34" charset="0"/>
                <a:cs typeface="Calibri" panose="020F0502020204030204" pitchFamily="34" charset="0"/>
              </a:rPr>
              <a:t>INSERTING</a:t>
            </a:r>
            <a:r>
              <a:rPr lang="en-US" sz="1600" b="1" dirty="0">
                <a:latin typeface="Calibri" panose="020F0502020204030204" pitchFamily="34" charset="0"/>
                <a:cs typeface="Calibri" panose="020F0502020204030204" pitchFamily="34" charset="0"/>
              </a:rPr>
              <a:t> THEN</a:t>
            </a:r>
          </a:p>
          <a:p>
            <a:pPr>
              <a:tabLst>
                <a:tab pos="1200150" algn="l"/>
              </a:tabLst>
            </a:pPr>
            <a:r>
              <a:rPr lang="en-US" sz="1600" b="1" dirty="0">
                <a:latin typeface="Calibri" panose="020F0502020204030204" pitchFamily="34" charset="0"/>
                <a:cs typeface="Calibri" panose="020F0502020204030204" pitchFamily="34" charset="0"/>
              </a:rPr>
              <a:t>     UPDATE stock</a:t>
            </a:r>
          </a:p>
          <a:p>
            <a:pPr>
              <a:tabLst>
                <a:tab pos="1200150" algn="l"/>
              </a:tabLst>
            </a:pPr>
            <a:r>
              <a:rPr lang="en-US" sz="1600" b="1" dirty="0">
                <a:latin typeface="Calibri" panose="020F0502020204030204" pitchFamily="34" charset="0"/>
                <a:cs typeface="Calibri" panose="020F0502020204030204" pitchFamily="34" charset="0"/>
              </a:rPr>
              <a:t>        SET </a:t>
            </a:r>
            <a:r>
              <a:rPr lang="en-US" sz="1600" b="1" dirty="0" err="1">
                <a:latin typeface="Calibri" panose="020F0502020204030204" pitchFamily="34" charset="0"/>
                <a:cs typeface="Calibri" panose="020F0502020204030204" pitchFamily="34" charset="0"/>
              </a:rPr>
              <a:t>stock_actual</a:t>
            </a:r>
            <a:r>
              <a:rPr lang="en-US" sz="1600" b="1" dirty="0">
                <a:latin typeface="Calibri" panose="020F0502020204030204" pitchFamily="34" charset="0"/>
                <a:cs typeface="Calibri" panose="020F0502020204030204" pitchFamily="34" charset="0"/>
              </a:rPr>
              <a:t> = </a:t>
            </a:r>
            <a:r>
              <a:rPr lang="en-US" sz="1600" b="1" dirty="0" err="1">
                <a:latin typeface="Calibri" panose="020F0502020204030204" pitchFamily="34" charset="0"/>
                <a:cs typeface="Calibri" panose="020F0502020204030204" pitchFamily="34" charset="0"/>
              </a:rPr>
              <a:t>stock_actual</a:t>
            </a:r>
            <a:r>
              <a:rPr lang="en-US" sz="1600" b="1" dirty="0">
                <a:latin typeface="Calibri" panose="020F0502020204030204" pitchFamily="34" charset="0"/>
                <a:cs typeface="Calibri" panose="020F0502020204030204" pitchFamily="34" charset="0"/>
              </a:rPr>
              <a:t> -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.cantidad</a:t>
            </a:r>
            <a:endParaRPr lang="en-US" sz="1600" b="1" dirty="0">
              <a:latin typeface="Calibri" panose="020F0502020204030204" pitchFamily="34" charset="0"/>
              <a:cs typeface="Calibri" panose="020F0502020204030204" pitchFamily="34" charset="0"/>
            </a:endParaRPr>
          </a:p>
          <a:p>
            <a:pPr>
              <a:tabLst>
                <a:tab pos="1200150" algn="l"/>
              </a:tabLst>
            </a:pPr>
            <a:r>
              <a:rPr lang="en-US" sz="1600" b="1" dirty="0">
                <a:latin typeface="Calibri" panose="020F0502020204030204" pitchFamily="34" charset="0"/>
                <a:cs typeface="Calibri" panose="020F0502020204030204" pitchFamily="34" charset="0"/>
              </a:rPr>
              <a:t>     WHERE </a:t>
            </a:r>
            <a:r>
              <a:rPr lang="en-US" sz="1600" b="1" dirty="0" err="1">
                <a:latin typeface="Calibri" panose="020F0502020204030204" pitchFamily="34" charset="0"/>
                <a:cs typeface="Calibri" panose="020F0502020204030204" pitchFamily="34" charset="0"/>
              </a:rPr>
              <a:t>cod_producto</a:t>
            </a:r>
            <a:r>
              <a:rPr lang="en-US" sz="1600" b="1" dirty="0">
                <a:latin typeface="Calibri" panose="020F0502020204030204" pitchFamily="34" charset="0"/>
                <a:cs typeface="Calibri" panose="020F0502020204030204" pitchFamily="34" charset="0"/>
              </a:rPr>
              <a:t> =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.cod_producto</a:t>
            </a:r>
            <a:r>
              <a:rPr lang="en-US" sz="1600" b="1" dirty="0">
                <a:latin typeface="Calibri" panose="020F0502020204030204" pitchFamily="34" charset="0"/>
                <a:cs typeface="Calibri" panose="020F0502020204030204" pitchFamily="34" charset="0"/>
              </a:rPr>
              <a:t>;</a:t>
            </a:r>
          </a:p>
          <a:p>
            <a:pPr>
              <a:tabLst>
                <a:tab pos="1200150" algn="l"/>
              </a:tabLst>
            </a:pPr>
            <a:r>
              <a:rPr lang="en-US" sz="1600" b="1" dirty="0">
                <a:latin typeface="Calibri" panose="020F0502020204030204" pitchFamily="34" charset="0"/>
                <a:cs typeface="Calibri" panose="020F0502020204030204" pitchFamily="34" charset="0"/>
              </a:rPr>
              <a:t>  ELSIF </a:t>
            </a:r>
            <a:r>
              <a:rPr lang="en-US" sz="1600" b="1" dirty="0">
                <a:solidFill>
                  <a:srgbClr val="0000DE"/>
                </a:solidFill>
                <a:latin typeface="Calibri" panose="020F0502020204030204" pitchFamily="34" charset="0"/>
                <a:cs typeface="Calibri" panose="020F0502020204030204" pitchFamily="34" charset="0"/>
              </a:rPr>
              <a:t>UPDATING</a:t>
            </a:r>
            <a:r>
              <a:rPr lang="en-US" sz="1600" b="1" dirty="0">
                <a:latin typeface="Calibri" panose="020F0502020204030204" pitchFamily="34" charset="0"/>
                <a:cs typeface="Calibri" panose="020F0502020204030204" pitchFamily="34" charset="0"/>
              </a:rPr>
              <a:t> THEN</a:t>
            </a:r>
          </a:p>
          <a:p>
            <a:pPr>
              <a:tabLst>
                <a:tab pos="1200150" algn="l"/>
              </a:tabLst>
            </a:pPr>
            <a:r>
              <a:rPr lang="en-US" sz="1600" b="1" dirty="0">
                <a:latin typeface="Calibri" panose="020F0502020204030204" pitchFamily="34" charset="0"/>
                <a:cs typeface="Calibri" panose="020F0502020204030204" pitchFamily="34" charset="0"/>
              </a:rPr>
              <a:t>        UPDATE stock</a:t>
            </a:r>
          </a:p>
          <a:p>
            <a:pPr>
              <a:tabLst>
                <a:tab pos="1200150" algn="l"/>
              </a:tabLst>
            </a:pPr>
            <a:r>
              <a:rPr lang="en-US" sz="1600" b="1" dirty="0">
                <a:latin typeface="Calibri" panose="020F0502020204030204" pitchFamily="34" charset="0"/>
                <a:cs typeface="Calibri" panose="020F0502020204030204" pitchFamily="34" charset="0"/>
              </a:rPr>
              <a:t>          SET </a:t>
            </a:r>
            <a:r>
              <a:rPr lang="en-US" sz="1600" b="1" dirty="0" err="1">
                <a:latin typeface="Calibri" panose="020F0502020204030204" pitchFamily="34" charset="0"/>
                <a:cs typeface="Calibri" panose="020F0502020204030204" pitchFamily="34" charset="0"/>
              </a:rPr>
              <a:t>stock_actual</a:t>
            </a:r>
            <a:r>
              <a:rPr lang="en-US" sz="1600" b="1" dirty="0">
                <a:latin typeface="Calibri" panose="020F0502020204030204" pitchFamily="34" charset="0"/>
                <a:cs typeface="Calibri" panose="020F0502020204030204" pitchFamily="34" charset="0"/>
              </a:rPr>
              <a:t> = (</a:t>
            </a:r>
            <a:r>
              <a:rPr lang="en-US" sz="1600" b="1" dirty="0" err="1">
                <a:latin typeface="Calibri" panose="020F0502020204030204" pitchFamily="34" charset="0"/>
                <a:cs typeface="Calibri" panose="020F0502020204030204" pitchFamily="34" charset="0"/>
              </a:rPr>
              <a:t>stock_actual</a:t>
            </a:r>
            <a:r>
              <a:rPr lang="en-US" sz="1600" b="1" dirty="0">
                <a:latin typeface="Calibri" panose="020F0502020204030204" pitchFamily="34" charset="0"/>
                <a:cs typeface="Calibri" panose="020F0502020204030204" pitchFamily="34" charset="0"/>
              </a:rPr>
              <a:t> + </a:t>
            </a:r>
            <a:r>
              <a:rPr lang="en-US" sz="1600" b="1" dirty="0">
                <a:solidFill>
                  <a:srgbClr val="903403"/>
                </a:solidFill>
                <a:latin typeface="Calibri" panose="020F0502020204030204" pitchFamily="34" charset="0"/>
                <a:cs typeface="Calibri" panose="020F0502020204030204" pitchFamily="34" charset="0"/>
              </a:rPr>
              <a:t>:</a:t>
            </a:r>
            <a:r>
              <a:rPr lang="en-US" sz="1600" b="1" dirty="0" err="1">
                <a:solidFill>
                  <a:srgbClr val="903403"/>
                </a:solidFill>
                <a:latin typeface="Calibri" panose="020F0502020204030204" pitchFamily="34" charset="0"/>
                <a:cs typeface="Calibri" panose="020F0502020204030204" pitchFamily="34" charset="0"/>
              </a:rPr>
              <a:t>OLD</a:t>
            </a:r>
            <a:r>
              <a:rPr lang="en-US" sz="1600" b="1" dirty="0" err="1">
                <a:latin typeface="Calibri" panose="020F0502020204030204" pitchFamily="34" charset="0"/>
                <a:cs typeface="Calibri" panose="020F0502020204030204" pitchFamily="34" charset="0"/>
              </a:rPr>
              <a:t>.cantidad</a:t>
            </a:r>
            <a:r>
              <a:rPr lang="en-US" sz="1600" b="1" dirty="0">
                <a:latin typeface="Calibri" panose="020F0502020204030204" pitchFamily="34" charset="0"/>
                <a:cs typeface="Calibri" panose="020F0502020204030204" pitchFamily="34" charset="0"/>
              </a:rPr>
              <a:t>) -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.cantidad</a:t>
            </a:r>
            <a:endParaRPr lang="en-US" sz="1600" b="1" dirty="0">
              <a:latin typeface="Calibri" panose="020F0502020204030204" pitchFamily="34" charset="0"/>
              <a:cs typeface="Calibri" panose="020F0502020204030204" pitchFamily="34" charset="0"/>
            </a:endParaRPr>
          </a:p>
          <a:p>
            <a:pPr>
              <a:tabLst>
                <a:tab pos="1200150" algn="l"/>
              </a:tabLst>
            </a:pPr>
            <a:r>
              <a:rPr lang="en-US" sz="1600" b="1" dirty="0">
                <a:latin typeface="Calibri" panose="020F0502020204030204" pitchFamily="34" charset="0"/>
                <a:cs typeface="Calibri" panose="020F0502020204030204" pitchFamily="34" charset="0"/>
              </a:rPr>
              <a:t>        WHERE </a:t>
            </a:r>
            <a:r>
              <a:rPr lang="en-US" sz="1600" b="1" dirty="0" err="1">
                <a:latin typeface="Calibri" panose="020F0502020204030204" pitchFamily="34" charset="0"/>
                <a:cs typeface="Calibri" panose="020F0502020204030204" pitchFamily="34" charset="0"/>
              </a:rPr>
              <a:t>cod_producto</a:t>
            </a:r>
            <a:r>
              <a:rPr lang="en-US" sz="1600" b="1" dirty="0">
                <a:latin typeface="Calibri" panose="020F0502020204030204" pitchFamily="34" charset="0"/>
                <a:cs typeface="Calibri" panose="020F0502020204030204" pitchFamily="34" charset="0"/>
              </a:rPr>
              <a:t> = </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NEW</a:t>
            </a:r>
            <a:r>
              <a:rPr lang="en-US" sz="1600" b="1" dirty="0" err="1">
                <a:latin typeface="Calibri" panose="020F0502020204030204" pitchFamily="34" charset="0"/>
                <a:cs typeface="Calibri" panose="020F0502020204030204" pitchFamily="34" charset="0"/>
              </a:rPr>
              <a:t>.cod_producto</a:t>
            </a:r>
            <a:r>
              <a:rPr lang="en-US" sz="1600" b="1" dirty="0">
                <a:latin typeface="Calibri" panose="020F0502020204030204" pitchFamily="34" charset="0"/>
                <a:cs typeface="Calibri" panose="020F0502020204030204" pitchFamily="34" charset="0"/>
              </a:rPr>
              <a:t>;</a:t>
            </a:r>
          </a:p>
          <a:p>
            <a:pPr>
              <a:tabLst>
                <a:tab pos="1200150" algn="l"/>
              </a:tabLst>
            </a:pPr>
            <a:r>
              <a:rPr lang="en-US" sz="1600" b="1" dirty="0">
                <a:latin typeface="Calibri" panose="020F0502020204030204" pitchFamily="34" charset="0"/>
                <a:cs typeface="Calibri" panose="020F0502020204030204" pitchFamily="34" charset="0"/>
              </a:rPr>
              <a:t>      ELSE</a:t>
            </a:r>
          </a:p>
          <a:p>
            <a:pPr>
              <a:tabLst>
                <a:tab pos="1200150" algn="l"/>
              </a:tabLst>
            </a:pPr>
            <a:r>
              <a:rPr lang="en-US" sz="1600" b="1" dirty="0">
                <a:latin typeface="Calibri" panose="020F0502020204030204" pitchFamily="34" charset="0"/>
                <a:cs typeface="Calibri" panose="020F0502020204030204" pitchFamily="34" charset="0"/>
              </a:rPr>
              <a:t>         UPDATE stock</a:t>
            </a:r>
          </a:p>
          <a:p>
            <a:pPr>
              <a:tabLst>
                <a:tab pos="1200150" algn="l"/>
              </a:tabLst>
            </a:pPr>
            <a:r>
              <a:rPr lang="en-US" sz="1600" b="1" dirty="0">
                <a:latin typeface="Calibri" panose="020F0502020204030204" pitchFamily="34" charset="0"/>
                <a:cs typeface="Calibri" panose="020F0502020204030204" pitchFamily="34" charset="0"/>
              </a:rPr>
              <a:t>           SET </a:t>
            </a:r>
            <a:r>
              <a:rPr lang="en-US" sz="1600" b="1" dirty="0" err="1">
                <a:latin typeface="Calibri" panose="020F0502020204030204" pitchFamily="34" charset="0"/>
                <a:cs typeface="Calibri" panose="020F0502020204030204" pitchFamily="34" charset="0"/>
              </a:rPr>
              <a:t>stock_actual</a:t>
            </a:r>
            <a:r>
              <a:rPr lang="en-US" sz="1600" b="1" dirty="0">
                <a:latin typeface="Calibri" panose="020F0502020204030204" pitchFamily="34" charset="0"/>
                <a:cs typeface="Calibri" panose="020F0502020204030204" pitchFamily="34" charset="0"/>
              </a:rPr>
              <a:t> = </a:t>
            </a:r>
            <a:r>
              <a:rPr lang="en-US" sz="1600" b="1" dirty="0" err="1">
                <a:latin typeface="Calibri" panose="020F0502020204030204" pitchFamily="34" charset="0"/>
                <a:cs typeface="Calibri" panose="020F0502020204030204" pitchFamily="34" charset="0"/>
              </a:rPr>
              <a:t>stock_actual</a:t>
            </a:r>
            <a:r>
              <a:rPr lang="en-US" sz="1600" b="1" dirty="0">
                <a:latin typeface="Calibri" panose="020F0502020204030204" pitchFamily="34" charset="0"/>
                <a:cs typeface="Calibri" panose="020F0502020204030204" pitchFamily="34" charset="0"/>
              </a:rPr>
              <a:t> + </a:t>
            </a:r>
            <a:r>
              <a:rPr lang="en-US" sz="1600" b="1" dirty="0">
                <a:solidFill>
                  <a:srgbClr val="903403"/>
                </a:solidFill>
                <a:latin typeface="Calibri" panose="020F0502020204030204" pitchFamily="34" charset="0"/>
                <a:cs typeface="Calibri" panose="020F0502020204030204" pitchFamily="34" charset="0"/>
              </a:rPr>
              <a:t>:</a:t>
            </a:r>
            <a:r>
              <a:rPr lang="en-US" sz="1600" b="1" dirty="0" err="1">
                <a:solidFill>
                  <a:srgbClr val="903403"/>
                </a:solidFill>
                <a:latin typeface="Calibri" panose="020F0502020204030204" pitchFamily="34" charset="0"/>
                <a:cs typeface="Calibri" panose="020F0502020204030204" pitchFamily="34" charset="0"/>
              </a:rPr>
              <a:t>OLD</a:t>
            </a:r>
            <a:r>
              <a:rPr lang="en-US" sz="1600" b="1" dirty="0" err="1">
                <a:latin typeface="Calibri" panose="020F0502020204030204" pitchFamily="34" charset="0"/>
                <a:cs typeface="Calibri" panose="020F0502020204030204" pitchFamily="34" charset="0"/>
              </a:rPr>
              <a:t>.cantidad</a:t>
            </a:r>
            <a:endParaRPr lang="en-US" sz="1600" b="1" dirty="0">
              <a:latin typeface="Calibri" panose="020F0502020204030204" pitchFamily="34" charset="0"/>
              <a:cs typeface="Calibri" panose="020F0502020204030204" pitchFamily="34" charset="0"/>
            </a:endParaRPr>
          </a:p>
          <a:p>
            <a:pPr>
              <a:tabLst>
                <a:tab pos="1200150" algn="l"/>
              </a:tabLst>
            </a:pPr>
            <a:r>
              <a:rPr lang="en-US" sz="1600" b="1" dirty="0">
                <a:latin typeface="Calibri" panose="020F0502020204030204" pitchFamily="34" charset="0"/>
                <a:cs typeface="Calibri" panose="020F0502020204030204" pitchFamily="34" charset="0"/>
              </a:rPr>
              <a:t>          WHERE </a:t>
            </a:r>
            <a:r>
              <a:rPr lang="en-US" sz="1600" b="1" dirty="0" err="1">
                <a:latin typeface="Calibri" panose="020F0502020204030204" pitchFamily="34" charset="0"/>
                <a:cs typeface="Calibri" panose="020F0502020204030204" pitchFamily="34" charset="0"/>
              </a:rPr>
              <a:t>cod_producto</a:t>
            </a:r>
            <a:r>
              <a:rPr lang="en-US" sz="1600" b="1" dirty="0">
                <a:latin typeface="Calibri" panose="020F0502020204030204" pitchFamily="34" charset="0"/>
                <a:cs typeface="Calibri" panose="020F0502020204030204" pitchFamily="34" charset="0"/>
              </a:rPr>
              <a:t> = </a:t>
            </a:r>
            <a:r>
              <a:rPr lang="en-US" sz="1600" b="1" dirty="0">
                <a:solidFill>
                  <a:srgbClr val="903403"/>
                </a:solidFill>
                <a:latin typeface="Calibri" panose="020F0502020204030204" pitchFamily="34" charset="0"/>
                <a:cs typeface="Calibri" panose="020F0502020204030204" pitchFamily="34" charset="0"/>
              </a:rPr>
              <a:t>:</a:t>
            </a:r>
            <a:r>
              <a:rPr lang="en-US" sz="1600" b="1" dirty="0" err="1">
                <a:solidFill>
                  <a:srgbClr val="903403"/>
                </a:solidFill>
                <a:latin typeface="Calibri" panose="020F0502020204030204" pitchFamily="34" charset="0"/>
                <a:cs typeface="Calibri" panose="020F0502020204030204" pitchFamily="34" charset="0"/>
              </a:rPr>
              <a:t>OLD</a:t>
            </a:r>
            <a:r>
              <a:rPr lang="en-US" sz="1600" b="1" dirty="0" err="1">
                <a:latin typeface="Calibri" panose="020F0502020204030204" pitchFamily="34" charset="0"/>
                <a:cs typeface="Calibri" panose="020F0502020204030204" pitchFamily="34" charset="0"/>
              </a:rPr>
              <a:t>.cod_producto</a:t>
            </a:r>
            <a:r>
              <a:rPr lang="en-US" sz="1600" b="1" dirty="0">
                <a:latin typeface="Calibri" panose="020F0502020204030204" pitchFamily="34" charset="0"/>
                <a:cs typeface="Calibri" panose="020F0502020204030204" pitchFamily="34" charset="0"/>
              </a:rPr>
              <a:t>;</a:t>
            </a:r>
          </a:p>
          <a:p>
            <a:pPr>
              <a:tabLst>
                <a:tab pos="1200150" algn="l"/>
              </a:tabLst>
            </a:pPr>
            <a:r>
              <a:rPr lang="en-US" sz="1600" b="1" dirty="0">
                <a:latin typeface="Calibri" panose="020F0502020204030204" pitchFamily="34" charset="0"/>
                <a:cs typeface="Calibri" panose="020F0502020204030204" pitchFamily="34" charset="0"/>
              </a:rPr>
              <a:t>   END IF;</a:t>
            </a:r>
          </a:p>
          <a:p>
            <a:pPr>
              <a:tabLst>
                <a:tab pos="1200150" algn="l"/>
              </a:tabLst>
            </a:pPr>
            <a:r>
              <a:rPr lang="en-US" sz="1600" b="1" dirty="0">
                <a:latin typeface="Calibri" panose="020F0502020204030204" pitchFamily="34" charset="0"/>
                <a:cs typeface="Calibri" panose="020F0502020204030204" pitchFamily="34" charset="0"/>
              </a:rPr>
              <a:t>END;</a:t>
            </a:r>
          </a:p>
        </p:txBody>
      </p:sp>
      <p:sp>
        <p:nvSpPr>
          <p:cNvPr id="28" name="CuadroTexto 27">
            <a:extLst>
              <a:ext uri="{FF2B5EF4-FFF2-40B4-BE49-F238E27FC236}">
                <a16:creationId xmlns:a16="http://schemas.microsoft.com/office/drawing/2014/main" id="{19C9AC85-3841-46B0-B892-54ADB8DE87A2}"/>
              </a:ext>
            </a:extLst>
          </p:cNvPr>
          <p:cNvSpPr txBox="1"/>
          <p:nvPr/>
        </p:nvSpPr>
        <p:spPr>
          <a:xfrm>
            <a:off x="120770" y="2655702"/>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751603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Creación de </a:t>
            </a:r>
            <a:r>
              <a:rPr lang="es-CL" sz="2800" b="1" dirty="0" err="1">
                <a:solidFill>
                  <a:prstClr val="white"/>
                </a:solidFill>
                <a:latin typeface="Calibri"/>
              </a:rPr>
              <a:t>Trigger</a:t>
            </a:r>
            <a:r>
              <a:rPr lang="es-CL" sz="2800" b="1" dirty="0">
                <a:solidFill>
                  <a:prstClr val="white"/>
                </a:solidFill>
                <a:latin typeface="Calibri"/>
              </a:rPr>
              <a:t> a Nivel de Fila</a:t>
            </a: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611188" y="1343867"/>
            <a:ext cx="7848600"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r>
              <a:rPr lang="es-MX" sz="2000" kern="1200" dirty="0">
                <a:solidFill>
                  <a:prstClr val="black"/>
                </a:solidFill>
                <a:latin typeface="Calibri"/>
                <a:ea typeface="Arial Unicode MS"/>
                <a:cs typeface="Times New Roman" pitchFamily="18" charset="0"/>
              </a:rPr>
              <a:t>Tabla STOCK antes de que se active el </a:t>
            </a:r>
            <a:r>
              <a:rPr lang="es-MX" sz="2000" kern="1200" dirty="0" err="1">
                <a:solidFill>
                  <a:prstClr val="black"/>
                </a:solidFill>
                <a:latin typeface="Calibri"/>
                <a:ea typeface="Arial Unicode MS"/>
                <a:cs typeface="Times New Roman" pitchFamily="18" charset="0"/>
              </a:rPr>
              <a:t>trigger</a:t>
            </a:r>
            <a:r>
              <a:rPr lang="es-MX" sz="2000" kern="1200" dirty="0">
                <a:solidFill>
                  <a:prstClr val="black"/>
                </a:solidFill>
                <a:latin typeface="Calibri"/>
                <a:ea typeface="Arial Unicode MS"/>
                <a:cs typeface="Times New Roman" pitchFamily="18" charset="0"/>
              </a:rPr>
              <a:t> TRG_ACTUALIZA_STOCK:</a:t>
            </a: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Times New Roman" pitchFamily="18" charset="0"/>
            </a:endParaRPr>
          </a:p>
        </p:txBody>
      </p:sp>
      <p:sp>
        <p:nvSpPr>
          <p:cNvPr id="28" name="CuadroTexto 27">
            <a:extLst>
              <a:ext uri="{FF2B5EF4-FFF2-40B4-BE49-F238E27FC236}">
                <a16:creationId xmlns:a16="http://schemas.microsoft.com/office/drawing/2014/main" id="{19C9AC85-3841-46B0-B892-54ADB8DE87A2}"/>
              </a:ext>
            </a:extLst>
          </p:cNvPr>
          <p:cNvSpPr txBox="1"/>
          <p:nvPr/>
        </p:nvSpPr>
        <p:spPr>
          <a:xfrm>
            <a:off x="126799" y="1968899"/>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pic>
        <p:nvPicPr>
          <p:cNvPr id="6" name="Imagen 5">
            <a:extLst>
              <a:ext uri="{FF2B5EF4-FFF2-40B4-BE49-F238E27FC236}">
                <a16:creationId xmlns:a16="http://schemas.microsoft.com/office/drawing/2014/main" id="{2BBCF263-3E24-4527-839F-917D1DA7E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93" y="1769730"/>
            <a:ext cx="2866667" cy="990476"/>
          </a:xfrm>
          <a:prstGeom prst="rect">
            <a:avLst/>
          </a:prstGeom>
        </p:spPr>
      </p:pic>
      <p:pic>
        <p:nvPicPr>
          <p:cNvPr id="7" name="Imagen 6">
            <a:extLst>
              <a:ext uri="{FF2B5EF4-FFF2-40B4-BE49-F238E27FC236}">
                <a16:creationId xmlns:a16="http://schemas.microsoft.com/office/drawing/2014/main" id="{03EC5D22-9C36-4F48-8D17-63168838A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93" y="3691173"/>
            <a:ext cx="2866667" cy="1000000"/>
          </a:xfrm>
          <a:prstGeom prst="rect">
            <a:avLst/>
          </a:prstGeom>
        </p:spPr>
      </p:pic>
      <p:sp>
        <p:nvSpPr>
          <p:cNvPr id="8" name="Text Box 5">
            <a:extLst>
              <a:ext uri="{FF2B5EF4-FFF2-40B4-BE49-F238E27FC236}">
                <a16:creationId xmlns:a16="http://schemas.microsoft.com/office/drawing/2014/main" id="{0D956BCC-C693-4C26-84FB-94CC0EA788DA}"/>
              </a:ext>
            </a:extLst>
          </p:cNvPr>
          <p:cNvSpPr txBox="1">
            <a:spLocks noChangeArrowheads="1"/>
          </p:cNvSpPr>
          <p:nvPr/>
        </p:nvSpPr>
        <p:spPr bwMode="auto">
          <a:xfrm>
            <a:off x="3758503" y="1751855"/>
            <a:ext cx="5173404" cy="4216539"/>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s-MX" sz="800"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INSERT INTO </a:t>
            </a:r>
            <a:r>
              <a:rPr lang="en-US" b="1" dirty="0" err="1">
                <a:latin typeface="Calibri" panose="020F0502020204030204" pitchFamily="34" charset="0"/>
                <a:cs typeface="Calibri" panose="020F0502020204030204" pitchFamily="34" charset="0"/>
              </a:rPr>
              <a:t>boleta</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VALUES(105, SYSDATE, 225000, 1111111);</a:t>
            </a:r>
          </a:p>
          <a:p>
            <a:r>
              <a:rPr lang="en-US" b="1" dirty="0">
                <a:latin typeface="Calibri" panose="020F0502020204030204" pitchFamily="34" charset="0"/>
                <a:cs typeface="Calibri" panose="020F0502020204030204" pitchFamily="34" charset="0"/>
              </a:rPr>
              <a:t>INSERT INTO </a:t>
            </a:r>
            <a:r>
              <a:rPr lang="en-US" b="1" dirty="0" err="1">
                <a:latin typeface="Calibri" panose="020F0502020204030204" pitchFamily="34" charset="0"/>
                <a:cs typeface="Calibri" panose="020F0502020204030204" pitchFamily="34" charset="0"/>
              </a:rPr>
              <a:t>detalle_boleta</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VALUES(105, 2000, 150, 1500, 225000);</a:t>
            </a:r>
          </a:p>
          <a:p>
            <a:r>
              <a:rPr lang="en-US" b="1" dirty="0">
                <a:latin typeface="Calibri" panose="020F0502020204030204" pitchFamily="34" charset="0"/>
                <a:cs typeface="Calibri" panose="020F0502020204030204" pitchFamily="34" charset="0"/>
              </a:rPr>
              <a:t>COMMIT;</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UPDATE </a:t>
            </a:r>
            <a:r>
              <a:rPr lang="en-US" b="1" dirty="0" err="1">
                <a:latin typeface="Calibri" panose="020F0502020204030204" pitchFamily="34" charset="0"/>
                <a:cs typeface="Calibri" panose="020F0502020204030204" pitchFamily="34" charset="0"/>
              </a:rPr>
              <a:t>detalle_boleta</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SET </a:t>
            </a:r>
            <a:r>
              <a:rPr lang="en-US" b="1" dirty="0" err="1">
                <a:latin typeface="Calibri" panose="020F0502020204030204" pitchFamily="34" charset="0"/>
                <a:cs typeface="Calibri" panose="020F0502020204030204" pitchFamily="34" charset="0"/>
              </a:rPr>
              <a:t>cantidad</a:t>
            </a:r>
            <a:r>
              <a:rPr lang="en-US" b="1" dirty="0">
                <a:latin typeface="Calibri" panose="020F0502020204030204" pitchFamily="34" charset="0"/>
                <a:cs typeface="Calibri" panose="020F0502020204030204" pitchFamily="34" charset="0"/>
              </a:rPr>
              <a:t> = 10,</a:t>
            </a:r>
          </a:p>
          <a:p>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valor_total</a:t>
            </a:r>
            <a:r>
              <a:rPr lang="en-US" b="1" dirty="0">
                <a:latin typeface="Calibri" panose="020F0502020204030204" pitchFamily="34" charset="0"/>
                <a:cs typeface="Calibri" panose="020F0502020204030204" pitchFamily="34" charset="0"/>
              </a:rPr>
              <a:t> = 18000</a:t>
            </a:r>
          </a:p>
          <a:p>
            <a:r>
              <a:rPr lang="en-US" b="1" dirty="0">
                <a:latin typeface="Calibri" panose="020F0502020204030204" pitchFamily="34" charset="0"/>
                <a:cs typeface="Calibri" panose="020F0502020204030204" pitchFamily="34" charset="0"/>
              </a:rPr>
              <a:t>WHERE </a:t>
            </a:r>
            <a:r>
              <a:rPr lang="en-US" b="1" dirty="0" err="1">
                <a:latin typeface="Calibri" panose="020F0502020204030204" pitchFamily="34" charset="0"/>
                <a:cs typeface="Calibri" panose="020F0502020204030204" pitchFamily="34" charset="0"/>
              </a:rPr>
              <a:t>nro_boleta</a:t>
            </a:r>
            <a:r>
              <a:rPr lang="en-US" b="1" dirty="0">
                <a:latin typeface="Calibri" panose="020F0502020204030204" pitchFamily="34" charset="0"/>
                <a:cs typeface="Calibri" panose="020F0502020204030204" pitchFamily="34" charset="0"/>
              </a:rPr>
              <a:t> = 100</a:t>
            </a:r>
          </a:p>
          <a:p>
            <a:r>
              <a:rPr lang="en-US" b="1" dirty="0">
                <a:latin typeface="Calibri" panose="020F0502020204030204" pitchFamily="34" charset="0"/>
                <a:cs typeface="Calibri" panose="020F0502020204030204" pitchFamily="34" charset="0"/>
              </a:rPr>
              <a:t>AND </a:t>
            </a:r>
            <a:r>
              <a:rPr lang="en-US" b="1" dirty="0" err="1">
                <a:latin typeface="Calibri" panose="020F0502020204030204" pitchFamily="34" charset="0"/>
                <a:cs typeface="Calibri" panose="020F0502020204030204" pitchFamily="34" charset="0"/>
              </a:rPr>
              <a:t>cod_producto</a:t>
            </a:r>
            <a:r>
              <a:rPr lang="en-US" b="1" dirty="0">
                <a:latin typeface="Calibri" panose="020F0502020204030204" pitchFamily="34" charset="0"/>
                <a:cs typeface="Calibri" panose="020F0502020204030204" pitchFamily="34" charset="0"/>
              </a:rPr>
              <a:t> = 3000;</a:t>
            </a:r>
          </a:p>
          <a:p>
            <a:r>
              <a:rPr lang="en-US" b="1" dirty="0">
                <a:latin typeface="Calibri" panose="020F0502020204030204" pitchFamily="34" charset="0"/>
                <a:cs typeface="Calibri" panose="020F0502020204030204" pitchFamily="34" charset="0"/>
              </a:rPr>
              <a:t>COMMIT;</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DELETE FROM </a:t>
            </a:r>
            <a:r>
              <a:rPr lang="en-US" b="1" dirty="0" err="1">
                <a:latin typeface="Calibri" panose="020F0502020204030204" pitchFamily="34" charset="0"/>
                <a:cs typeface="Calibri" panose="020F0502020204030204" pitchFamily="34" charset="0"/>
              </a:rPr>
              <a:t>detalle_boleta</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WHERE </a:t>
            </a:r>
            <a:r>
              <a:rPr lang="en-US" b="1" dirty="0" err="1">
                <a:latin typeface="Calibri" panose="020F0502020204030204" pitchFamily="34" charset="0"/>
                <a:cs typeface="Calibri" panose="020F0502020204030204" pitchFamily="34" charset="0"/>
              </a:rPr>
              <a:t>nro_boleta</a:t>
            </a:r>
            <a:r>
              <a:rPr lang="en-US" b="1" dirty="0">
                <a:latin typeface="Calibri" panose="020F0502020204030204" pitchFamily="34" charset="0"/>
                <a:cs typeface="Calibri" panose="020F0502020204030204" pitchFamily="34" charset="0"/>
              </a:rPr>
              <a:t> = 101;</a:t>
            </a:r>
          </a:p>
          <a:p>
            <a:r>
              <a:rPr lang="en-US" b="1" dirty="0">
                <a:latin typeface="Calibri" panose="020F0502020204030204" pitchFamily="34" charset="0"/>
                <a:cs typeface="Calibri" panose="020F0502020204030204" pitchFamily="34" charset="0"/>
              </a:rPr>
              <a:t>DELETE FROM </a:t>
            </a:r>
            <a:r>
              <a:rPr lang="en-US" b="1" dirty="0" err="1">
                <a:latin typeface="Calibri" panose="020F0502020204030204" pitchFamily="34" charset="0"/>
                <a:cs typeface="Calibri" panose="020F0502020204030204" pitchFamily="34" charset="0"/>
              </a:rPr>
              <a:t>boleta</a:t>
            </a:r>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WHERE </a:t>
            </a:r>
            <a:r>
              <a:rPr lang="en-US" b="1" dirty="0" err="1">
                <a:latin typeface="Calibri" panose="020F0502020204030204" pitchFamily="34" charset="0"/>
                <a:cs typeface="Calibri" panose="020F0502020204030204" pitchFamily="34" charset="0"/>
              </a:rPr>
              <a:t>nro_boleta</a:t>
            </a:r>
            <a:r>
              <a:rPr lang="en-US" b="1" dirty="0">
                <a:latin typeface="Calibri" panose="020F0502020204030204" pitchFamily="34" charset="0"/>
                <a:cs typeface="Calibri" panose="020F0502020204030204" pitchFamily="34" charset="0"/>
              </a:rPr>
              <a:t> = 101;</a:t>
            </a:r>
          </a:p>
          <a:p>
            <a:r>
              <a:rPr lang="en-US" b="1" dirty="0">
                <a:latin typeface="Calibri" panose="020F0502020204030204" pitchFamily="34" charset="0"/>
                <a:cs typeface="Calibri" panose="020F0502020204030204" pitchFamily="34" charset="0"/>
              </a:rPr>
              <a:t>COMMIT;</a:t>
            </a:r>
          </a:p>
          <a:p>
            <a:endParaRPr lang="en-US" sz="800" b="1" dirty="0">
              <a:latin typeface="Calibri" panose="020F0502020204030204" pitchFamily="34" charset="0"/>
              <a:cs typeface="Calibri" panose="020F0502020204030204" pitchFamily="34" charset="0"/>
            </a:endParaRPr>
          </a:p>
        </p:txBody>
      </p:sp>
      <p:sp>
        <p:nvSpPr>
          <p:cNvPr id="10" name="CuadroTexto 9">
            <a:extLst>
              <a:ext uri="{FF2B5EF4-FFF2-40B4-BE49-F238E27FC236}">
                <a16:creationId xmlns:a16="http://schemas.microsoft.com/office/drawing/2014/main" id="{6CA48444-AFC7-41B4-A96B-8A4D9F6701E7}"/>
              </a:ext>
            </a:extLst>
          </p:cNvPr>
          <p:cNvSpPr txBox="1"/>
          <p:nvPr/>
        </p:nvSpPr>
        <p:spPr>
          <a:xfrm>
            <a:off x="3362039" y="2957323"/>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11" name="CuadroTexto 10">
            <a:extLst>
              <a:ext uri="{FF2B5EF4-FFF2-40B4-BE49-F238E27FC236}">
                <a16:creationId xmlns:a16="http://schemas.microsoft.com/office/drawing/2014/main" id="{7CEEBE7D-7BAB-4F41-BAE0-E1D6F8B621B7}"/>
              </a:ext>
            </a:extLst>
          </p:cNvPr>
          <p:cNvSpPr txBox="1"/>
          <p:nvPr/>
        </p:nvSpPr>
        <p:spPr>
          <a:xfrm>
            <a:off x="148569" y="3858661"/>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410540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Creación de </a:t>
            </a:r>
            <a:r>
              <a:rPr lang="es-CL" sz="2800" b="1" dirty="0" err="1">
                <a:solidFill>
                  <a:prstClr val="white"/>
                </a:solidFill>
                <a:latin typeface="Calibri"/>
              </a:rPr>
              <a:t>Trigger</a:t>
            </a:r>
            <a:r>
              <a:rPr lang="es-CL" sz="2800" b="1" dirty="0">
                <a:solidFill>
                  <a:prstClr val="white"/>
                </a:solidFill>
                <a:latin typeface="Calibri"/>
              </a:rPr>
              <a:t> a Nivel de Fila</a:t>
            </a:r>
          </a:p>
        </p:txBody>
      </p:sp>
      <p:sp>
        <p:nvSpPr>
          <p:cNvPr id="9" name="Rectangle 3">
            <a:extLst>
              <a:ext uri="{FF2B5EF4-FFF2-40B4-BE49-F238E27FC236}">
                <a16:creationId xmlns:a16="http://schemas.microsoft.com/office/drawing/2014/main" id="{A26DC0D1-431C-47AC-9EC8-9AC7E22F2871}"/>
              </a:ext>
            </a:extLst>
          </p:cNvPr>
          <p:cNvSpPr txBox="1">
            <a:spLocks noChangeArrowheads="1"/>
          </p:cNvSpPr>
          <p:nvPr/>
        </p:nvSpPr>
        <p:spPr bwMode="auto">
          <a:xfrm>
            <a:off x="611188" y="134386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16" name="Text Box 5">
            <a:extLst>
              <a:ext uri="{FF2B5EF4-FFF2-40B4-BE49-F238E27FC236}">
                <a16:creationId xmlns:a16="http://schemas.microsoft.com/office/drawing/2014/main" id="{80AD8E10-72DE-4983-AE60-7C6FAC4A84E0}"/>
              </a:ext>
            </a:extLst>
          </p:cNvPr>
          <p:cNvSpPr txBox="1">
            <a:spLocks noChangeArrowheads="1"/>
          </p:cNvSpPr>
          <p:nvPr/>
        </p:nvSpPr>
        <p:spPr bwMode="auto">
          <a:xfrm>
            <a:off x="815196" y="1606928"/>
            <a:ext cx="7848600" cy="427942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bIns="108000">
            <a:spAutoFit/>
          </a:bodyPr>
          <a:lstStyle/>
          <a:p>
            <a:pPr>
              <a:defRPr/>
            </a:pPr>
            <a:endParaRPr lang="es-MX" sz="800" dirty="0">
              <a:latin typeface="Calibri" panose="020F0502020204030204" pitchFamily="34" charset="0"/>
              <a:cs typeface="Calibri" panose="020F0502020204030204" pitchFamily="34" charset="0"/>
            </a:endParaRPr>
          </a:p>
          <a:p>
            <a:pPr>
              <a:tabLst>
                <a:tab pos="1200150" algn="l"/>
              </a:tabLst>
            </a:pPr>
            <a:r>
              <a:rPr lang="en-US" sz="1300" b="1" dirty="0">
                <a:latin typeface="Calibri" panose="020F0502020204030204" pitchFamily="34" charset="0"/>
                <a:cs typeface="Calibri" panose="020F0502020204030204" pitchFamily="34" charset="0"/>
              </a:rPr>
              <a:t>CREATE OR REPLACE FUNCTION FN_OBT_VALOR_COM(</a:t>
            </a:r>
          </a:p>
          <a:p>
            <a:pPr>
              <a:tabLst>
                <a:tab pos="1200150" algn="l"/>
              </a:tabLst>
            </a:pPr>
            <a:r>
              <a:rPr lang="en-US" sz="1300" b="1" dirty="0" err="1">
                <a:latin typeface="Calibri" panose="020F0502020204030204" pitchFamily="34" charset="0"/>
                <a:cs typeface="Calibri" panose="020F0502020204030204" pitchFamily="34" charset="0"/>
              </a:rPr>
              <a:t>p_sueldo_base</a:t>
            </a:r>
            <a:r>
              <a:rPr lang="en-US" sz="1300" b="1" dirty="0">
                <a:latin typeface="Calibri" panose="020F0502020204030204" pitchFamily="34" charset="0"/>
                <a:cs typeface="Calibri" panose="020F0502020204030204" pitchFamily="34" charset="0"/>
              </a:rPr>
              <a:t> NUMBER,</a:t>
            </a:r>
          </a:p>
          <a:p>
            <a:pPr>
              <a:tabLst>
                <a:tab pos="1200150" algn="l"/>
              </a:tabLst>
            </a:pPr>
            <a:r>
              <a:rPr lang="en-US" sz="1300" b="1" dirty="0" err="1">
                <a:latin typeface="Calibri" panose="020F0502020204030204" pitchFamily="34" charset="0"/>
                <a:cs typeface="Calibri" panose="020F0502020204030204" pitchFamily="34" charset="0"/>
              </a:rPr>
              <a:t>p_id_emp</a:t>
            </a:r>
            <a:r>
              <a:rPr lang="en-US" sz="1300" b="1" dirty="0">
                <a:latin typeface="Calibri" panose="020F0502020204030204" pitchFamily="34" charset="0"/>
                <a:cs typeface="Calibri" panose="020F0502020204030204" pitchFamily="34" charset="0"/>
              </a:rPr>
              <a:t> NUMBER) RETURN NUMBER IS</a:t>
            </a:r>
          </a:p>
          <a:p>
            <a:pPr>
              <a:tabLst>
                <a:tab pos="1200150" algn="l"/>
              </a:tabLst>
            </a:pPr>
            <a:r>
              <a:rPr lang="en-US" sz="1300" b="1" dirty="0" err="1">
                <a:latin typeface="Calibri" panose="020F0502020204030204" pitchFamily="34" charset="0"/>
                <a:cs typeface="Calibri" panose="020F0502020204030204" pitchFamily="34" charset="0"/>
              </a:rPr>
              <a:t>v_valor_com</a:t>
            </a:r>
            <a:r>
              <a:rPr lang="en-US" sz="1300" b="1" dirty="0">
                <a:latin typeface="Calibri" panose="020F0502020204030204" pitchFamily="34" charset="0"/>
                <a:cs typeface="Calibri" panose="020F0502020204030204" pitchFamily="34" charset="0"/>
              </a:rPr>
              <a:t> NUMBER(4,3);</a:t>
            </a:r>
          </a:p>
          <a:p>
            <a:pPr>
              <a:tabLst>
                <a:tab pos="1200150" algn="l"/>
              </a:tabLst>
            </a:pPr>
            <a:r>
              <a:rPr lang="en-US" sz="1300" b="1" dirty="0" err="1">
                <a:latin typeface="Calibri" panose="020F0502020204030204" pitchFamily="34" charset="0"/>
                <a:cs typeface="Calibri" panose="020F0502020204030204" pitchFamily="34" charset="0"/>
              </a:rPr>
              <a:t>v_mensaje_error</a:t>
            </a:r>
            <a:r>
              <a:rPr lang="en-US" sz="1300" b="1" dirty="0">
                <a:latin typeface="Calibri" panose="020F0502020204030204" pitchFamily="34" charset="0"/>
                <a:cs typeface="Calibri" panose="020F0502020204030204" pitchFamily="34" charset="0"/>
              </a:rPr>
              <a:t> VARCHAR2(200);</a:t>
            </a:r>
          </a:p>
          <a:p>
            <a:pPr>
              <a:tabLst>
                <a:tab pos="1200150" algn="l"/>
              </a:tabLst>
            </a:pPr>
            <a:r>
              <a:rPr lang="en-US" sz="1300" b="1" dirty="0">
                <a:latin typeface="Calibri" panose="020F0502020204030204" pitchFamily="34" charset="0"/>
                <a:cs typeface="Calibri" panose="020F0502020204030204" pitchFamily="34" charset="0"/>
              </a:rPr>
              <a:t>BEGIN</a:t>
            </a:r>
          </a:p>
          <a:p>
            <a:pPr>
              <a:tabLst>
                <a:tab pos="1200150" algn="l"/>
              </a:tabLst>
            </a:pPr>
            <a:r>
              <a:rPr lang="en-US" sz="1300" b="1" dirty="0">
                <a:latin typeface="Calibri" panose="020F0502020204030204" pitchFamily="34" charset="0"/>
                <a:cs typeface="Calibri" panose="020F0502020204030204" pitchFamily="34" charset="0"/>
              </a:rPr>
              <a:t>   SELECT </a:t>
            </a:r>
            <a:r>
              <a:rPr lang="en-US" sz="1300" b="1" dirty="0" err="1">
                <a:latin typeface="Calibri" panose="020F0502020204030204" pitchFamily="34" charset="0"/>
                <a:cs typeface="Calibri" panose="020F0502020204030204" pitchFamily="34" charset="0"/>
              </a:rPr>
              <a:t>tpc.porc_com</a:t>
            </a:r>
            <a:endParaRPr lang="en-US" sz="1300" b="1" dirty="0">
              <a:latin typeface="Calibri" panose="020F0502020204030204" pitchFamily="34" charset="0"/>
              <a:cs typeface="Calibri" panose="020F0502020204030204" pitchFamily="34" charset="0"/>
            </a:endParaRPr>
          </a:p>
          <a:p>
            <a:pPr>
              <a:tabLst>
                <a:tab pos="1200150" algn="l"/>
              </a:tabLst>
            </a:pPr>
            <a:r>
              <a:rPr lang="en-US" sz="1300" b="1" dirty="0">
                <a:latin typeface="Calibri" panose="020F0502020204030204" pitchFamily="34" charset="0"/>
                <a:cs typeface="Calibri" panose="020F0502020204030204" pitchFamily="34" charset="0"/>
              </a:rPr>
              <a:t>     INTO </a:t>
            </a:r>
            <a:r>
              <a:rPr lang="en-US" sz="1300" b="1" dirty="0" err="1">
                <a:latin typeface="Calibri" panose="020F0502020204030204" pitchFamily="34" charset="0"/>
                <a:cs typeface="Calibri" panose="020F0502020204030204" pitchFamily="34" charset="0"/>
              </a:rPr>
              <a:t>v_valor_com</a:t>
            </a:r>
            <a:endParaRPr lang="en-US" sz="1300" b="1" dirty="0">
              <a:latin typeface="Calibri" panose="020F0502020204030204" pitchFamily="34" charset="0"/>
              <a:cs typeface="Calibri" panose="020F0502020204030204" pitchFamily="34" charset="0"/>
            </a:endParaRPr>
          </a:p>
          <a:p>
            <a:pPr>
              <a:tabLst>
                <a:tab pos="1200150" algn="l"/>
              </a:tabLst>
            </a:pPr>
            <a:r>
              <a:rPr lang="en-US" sz="1300" b="1" dirty="0">
                <a:latin typeface="Calibri" panose="020F0502020204030204" pitchFamily="34" charset="0"/>
                <a:cs typeface="Calibri" panose="020F0502020204030204" pitchFamily="34" charset="0"/>
              </a:rPr>
              <a:t>     FROM </a:t>
            </a:r>
            <a:r>
              <a:rPr lang="en-US" sz="1300" b="1" dirty="0" err="1">
                <a:latin typeface="Calibri" panose="020F0502020204030204" pitchFamily="34" charset="0"/>
                <a:cs typeface="Calibri" panose="020F0502020204030204" pitchFamily="34" charset="0"/>
              </a:rPr>
              <a:t>tramo_porc_comision</a:t>
            </a:r>
            <a:r>
              <a:rPr lang="en-US" sz="1300" b="1" dirty="0">
                <a:latin typeface="Calibri" panose="020F0502020204030204" pitchFamily="34" charset="0"/>
                <a:cs typeface="Calibri" panose="020F0502020204030204" pitchFamily="34" charset="0"/>
              </a:rPr>
              <a:t> </a:t>
            </a:r>
            <a:r>
              <a:rPr lang="en-US" sz="1300" b="1" dirty="0" err="1">
                <a:latin typeface="Calibri" panose="020F0502020204030204" pitchFamily="34" charset="0"/>
                <a:cs typeface="Calibri" panose="020F0502020204030204" pitchFamily="34" charset="0"/>
              </a:rPr>
              <a:t>tpc</a:t>
            </a:r>
            <a:endParaRPr lang="en-US" sz="1300" b="1" dirty="0">
              <a:latin typeface="Calibri" panose="020F0502020204030204" pitchFamily="34" charset="0"/>
              <a:cs typeface="Calibri" panose="020F0502020204030204" pitchFamily="34" charset="0"/>
            </a:endParaRPr>
          </a:p>
          <a:p>
            <a:pPr>
              <a:tabLst>
                <a:tab pos="1200150" algn="l"/>
              </a:tabLst>
            </a:pPr>
            <a:r>
              <a:rPr lang="en-US" sz="1300" b="1" dirty="0">
                <a:latin typeface="Calibri" panose="020F0502020204030204" pitchFamily="34" charset="0"/>
                <a:cs typeface="Calibri" panose="020F0502020204030204" pitchFamily="34" charset="0"/>
              </a:rPr>
              <a:t>    WHERE </a:t>
            </a:r>
            <a:r>
              <a:rPr lang="en-US" sz="1300" b="1" dirty="0" err="1">
                <a:latin typeface="Calibri" panose="020F0502020204030204" pitchFamily="34" charset="0"/>
                <a:cs typeface="Calibri" panose="020F0502020204030204" pitchFamily="34" charset="0"/>
              </a:rPr>
              <a:t>p_sueldo_base</a:t>
            </a:r>
            <a:r>
              <a:rPr lang="en-US" sz="1300" b="1" dirty="0">
                <a:latin typeface="Calibri" panose="020F0502020204030204" pitchFamily="34" charset="0"/>
                <a:cs typeface="Calibri" panose="020F0502020204030204" pitchFamily="34" charset="0"/>
              </a:rPr>
              <a:t> BETWEEN </a:t>
            </a:r>
            <a:r>
              <a:rPr lang="en-US" sz="1300" b="1" dirty="0" err="1">
                <a:latin typeface="Calibri" panose="020F0502020204030204" pitchFamily="34" charset="0"/>
                <a:cs typeface="Calibri" panose="020F0502020204030204" pitchFamily="34" charset="0"/>
              </a:rPr>
              <a:t>tpc.rango_inf_pc</a:t>
            </a:r>
            <a:r>
              <a:rPr lang="en-US" sz="1300" b="1" dirty="0">
                <a:latin typeface="Calibri" panose="020F0502020204030204" pitchFamily="34" charset="0"/>
                <a:cs typeface="Calibri" panose="020F0502020204030204" pitchFamily="34" charset="0"/>
              </a:rPr>
              <a:t> AND </a:t>
            </a:r>
            <a:r>
              <a:rPr lang="en-US" sz="1300" b="1" dirty="0" err="1">
                <a:latin typeface="Calibri" panose="020F0502020204030204" pitchFamily="34" charset="0"/>
                <a:cs typeface="Calibri" panose="020F0502020204030204" pitchFamily="34" charset="0"/>
              </a:rPr>
              <a:t>tpc.rango_sup_pc</a:t>
            </a:r>
            <a:r>
              <a:rPr lang="en-US" sz="1300" b="1" dirty="0">
                <a:latin typeface="Calibri" panose="020F0502020204030204" pitchFamily="34" charset="0"/>
                <a:cs typeface="Calibri" panose="020F0502020204030204" pitchFamily="34" charset="0"/>
              </a:rPr>
              <a:t>;</a:t>
            </a:r>
          </a:p>
          <a:p>
            <a:pPr>
              <a:tabLst>
                <a:tab pos="1200150" algn="l"/>
              </a:tabLst>
            </a:pPr>
            <a:r>
              <a:rPr lang="en-US" sz="1300" b="1" dirty="0">
                <a:latin typeface="Calibri" panose="020F0502020204030204" pitchFamily="34" charset="0"/>
                <a:cs typeface="Calibri" panose="020F0502020204030204" pitchFamily="34" charset="0"/>
              </a:rPr>
              <a:t>    RETURN </a:t>
            </a:r>
            <a:r>
              <a:rPr lang="en-US" sz="1300" b="1" dirty="0" err="1">
                <a:latin typeface="Calibri" panose="020F0502020204030204" pitchFamily="34" charset="0"/>
                <a:cs typeface="Calibri" panose="020F0502020204030204" pitchFamily="34" charset="0"/>
              </a:rPr>
              <a:t>v_valor_com</a:t>
            </a:r>
            <a:r>
              <a:rPr lang="en-US" sz="1300" b="1" dirty="0">
                <a:latin typeface="Calibri" panose="020F0502020204030204" pitchFamily="34" charset="0"/>
                <a:cs typeface="Calibri" panose="020F0502020204030204" pitchFamily="34" charset="0"/>
              </a:rPr>
              <a:t>;</a:t>
            </a:r>
          </a:p>
          <a:p>
            <a:pPr>
              <a:tabLst>
                <a:tab pos="1200150" algn="l"/>
              </a:tabLst>
            </a:pPr>
            <a:r>
              <a:rPr lang="en-US" sz="1300" b="1" dirty="0">
                <a:latin typeface="Calibri" panose="020F0502020204030204" pitchFamily="34" charset="0"/>
                <a:cs typeface="Calibri" panose="020F0502020204030204" pitchFamily="34" charset="0"/>
              </a:rPr>
              <a:t>EXCEPTION</a:t>
            </a:r>
          </a:p>
          <a:p>
            <a:pPr>
              <a:tabLst>
                <a:tab pos="1200150" algn="l"/>
              </a:tabLst>
            </a:pPr>
            <a:r>
              <a:rPr lang="en-US" sz="1300" b="1" dirty="0">
                <a:latin typeface="Calibri" panose="020F0502020204030204" pitchFamily="34" charset="0"/>
                <a:cs typeface="Calibri" panose="020F0502020204030204" pitchFamily="34" charset="0"/>
              </a:rPr>
              <a:t>WHEN OTHERS THEN</a:t>
            </a:r>
          </a:p>
          <a:p>
            <a:pPr>
              <a:tabLst>
                <a:tab pos="1200150" algn="l"/>
              </a:tabLst>
            </a:pPr>
            <a:r>
              <a:rPr lang="en-US" sz="1300" b="1" dirty="0">
                <a:latin typeface="Calibri" panose="020F0502020204030204" pitchFamily="34" charset="0"/>
                <a:cs typeface="Calibri" panose="020F0502020204030204" pitchFamily="34" charset="0"/>
              </a:rPr>
              <a:t>     </a:t>
            </a:r>
            <a:r>
              <a:rPr lang="en-US" sz="1300" b="1" dirty="0" err="1">
                <a:latin typeface="Calibri" panose="020F0502020204030204" pitchFamily="34" charset="0"/>
                <a:cs typeface="Calibri" panose="020F0502020204030204" pitchFamily="34" charset="0"/>
              </a:rPr>
              <a:t>v_mensaje_error</a:t>
            </a:r>
            <a:r>
              <a:rPr lang="en-US" sz="1300" b="1" dirty="0">
                <a:latin typeface="Calibri" panose="020F0502020204030204" pitchFamily="34" charset="0"/>
                <a:cs typeface="Calibri" panose="020F0502020204030204" pitchFamily="34" charset="0"/>
              </a:rPr>
              <a:t>:=SQLERRM;</a:t>
            </a:r>
          </a:p>
          <a:p>
            <a:pPr>
              <a:tabLst>
                <a:tab pos="1200150" algn="l"/>
              </a:tabLst>
            </a:pPr>
            <a:r>
              <a:rPr lang="en-US" sz="1300" b="1" dirty="0">
                <a:latin typeface="Calibri" panose="020F0502020204030204" pitchFamily="34" charset="0"/>
                <a:cs typeface="Calibri" panose="020F0502020204030204" pitchFamily="34" charset="0"/>
              </a:rPr>
              <a:t>     INSERT INTO </a:t>
            </a:r>
            <a:r>
              <a:rPr lang="en-US" sz="1300" b="1" dirty="0" err="1">
                <a:latin typeface="Calibri" panose="020F0502020204030204" pitchFamily="34" charset="0"/>
                <a:cs typeface="Calibri" panose="020F0502020204030204" pitchFamily="34" charset="0"/>
              </a:rPr>
              <a:t>error_proceso</a:t>
            </a:r>
            <a:endParaRPr lang="en-US" sz="1300" b="1" dirty="0">
              <a:latin typeface="Calibri" panose="020F0502020204030204" pitchFamily="34" charset="0"/>
              <a:cs typeface="Calibri" panose="020F0502020204030204" pitchFamily="34" charset="0"/>
            </a:endParaRPr>
          </a:p>
          <a:p>
            <a:pPr>
              <a:tabLst>
                <a:tab pos="1200150" algn="l"/>
              </a:tabLst>
            </a:pPr>
            <a:r>
              <a:rPr lang="en-US" sz="1300" b="1" dirty="0">
                <a:latin typeface="Calibri" panose="020F0502020204030204" pitchFamily="34" charset="0"/>
                <a:cs typeface="Calibri" panose="020F0502020204030204" pitchFamily="34" charset="0"/>
              </a:rPr>
              <a:t>            VALUES(</a:t>
            </a:r>
            <a:r>
              <a:rPr lang="en-US" sz="1300" b="1" dirty="0" err="1">
                <a:latin typeface="Calibri" panose="020F0502020204030204" pitchFamily="34" charset="0"/>
                <a:cs typeface="Calibri" panose="020F0502020204030204" pitchFamily="34" charset="0"/>
              </a:rPr>
              <a:t>seq_error_proc.NEXTVAL</a:t>
            </a:r>
            <a:r>
              <a:rPr lang="en-US" sz="1300" b="1" dirty="0">
                <a:latin typeface="Calibri" panose="020F0502020204030204" pitchFamily="34" charset="0"/>
                <a:cs typeface="Calibri" panose="020F0502020204030204" pitchFamily="34" charset="0"/>
              </a:rPr>
              <a:t>, </a:t>
            </a:r>
          </a:p>
          <a:p>
            <a:pPr>
              <a:tabLst>
                <a:tab pos="1200150" algn="l"/>
              </a:tabLst>
            </a:pPr>
            <a:r>
              <a:rPr lang="en-US" sz="1300" b="1" dirty="0">
                <a:latin typeface="Calibri" panose="020F0502020204030204" pitchFamily="34" charset="0"/>
                <a:cs typeface="Calibri" panose="020F0502020204030204" pitchFamily="34" charset="0"/>
              </a:rPr>
              <a:t>                   'Error </a:t>
            </a:r>
            <a:r>
              <a:rPr lang="en-US" sz="1300" b="1" dirty="0" err="1">
                <a:latin typeface="Calibri" panose="020F0502020204030204" pitchFamily="34" charset="0"/>
                <a:cs typeface="Calibri" panose="020F0502020204030204" pitchFamily="34" charset="0"/>
              </a:rPr>
              <a:t>en</a:t>
            </a:r>
            <a:r>
              <a:rPr lang="en-US" sz="1300" b="1" dirty="0">
                <a:latin typeface="Calibri" panose="020F0502020204030204" pitchFamily="34" charset="0"/>
                <a:cs typeface="Calibri" panose="020F0502020204030204" pitchFamily="34" charset="0"/>
              </a:rPr>
              <a:t> la </a:t>
            </a:r>
            <a:r>
              <a:rPr lang="en-US" sz="1300" b="1" dirty="0" err="1">
                <a:latin typeface="Calibri" panose="020F0502020204030204" pitchFamily="34" charset="0"/>
                <a:cs typeface="Calibri" panose="020F0502020204030204" pitchFamily="34" charset="0"/>
              </a:rPr>
              <a:t>Función</a:t>
            </a:r>
            <a:r>
              <a:rPr lang="en-US" sz="1300" b="1" dirty="0">
                <a:latin typeface="Calibri" panose="020F0502020204030204" pitchFamily="34" charset="0"/>
                <a:cs typeface="Calibri" panose="020F0502020204030204" pitchFamily="34" charset="0"/>
              </a:rPr>
              <a:t> FN_OBT_VALOR_COM. </a:t>
            </a:r>
            <a:r>
              <a:rPr lang="en-US" sz="1300" b="1" dirty="0" err="1">
                <a:latin typeface="Calibri" panose="020F0502020204030204" pitchFamily="34" charset="0"/>
                <a:cs typeface="Calibri" panose="020F0502020204030204" pitchFamily="34" charset="0"/>
              </a:rPr>
              <a:t>Empleado</a:t>
            </a:r>
            <a:r>
              <a:rPr lang="en-US" sz="1300" b="1" dirty="0">
                <a:latin typeface="Calibri" panose="020F0502020204030204" pitchFamily="34" charset="0"/>
                <a:cs typeface="Calibri" panose="020F0502020204030204" pitchFamily="34" charset="0"/>
              </a:rPr>
              <a:t>: ' || </a:t>
            </a:r>
            <a:r>
              <a:rPr lang="en-US" sz="1300" b="1" dirty="0" err="1">
                <a:latin typeface="Calibri" panose="020F0502020204030204" pitchFamily="34" charset="0"/>
                <a:cs typeface="Calibri" panose="020F0502020204030204" pitchFamily="34" charset="0"/>
              </a:rPr>
              <a:t>p_id_emp</a:t>
            </a:r>
            <a:r>
              <a:rPr lang="en-US" sz="1300" b="1" dirty="0">
                <a:latin typeface="Calibri" panose="020F0502020204030204" pitchFamily="34" charset="0"/>
                <a:cs typeface="Calibri" panose="020F0502020204030204" pitchFamily="34" charset="0"/>
              </a:rPr>
              <a:t>, </a:t>
            </a:r>
          </a:p>
          <a:p>
            <a:pPr>
              <a:tabLst>
                <a:tab pos="1200150" algn="l"/>
              </a:tabLst>
            </a:pPr>
            <a:r>
              <a:rPr lang="en-US" sz="1300" b="1" dirty="0">
                <a:latin typeface="Calibri" panose="020F0502020204030204" pitchFamily="34" charset="0"/>
                <a:cs typeface="Calibri" panose="020F0502020204030204" pitchFamily="34" charset="0"/>
              </a:rPr>
              <a:t>                   </a:t>
            </a:r>
            <a:r>
              <a:rPr lang="en-US" sz="1300" b="1" dirty="0" err="1">
                <a:latin typeface="Calibri" panose="020F0502020204030204" pitchFamily="34" charset="0"/>
                <a:cs typeface="Calibri" panose="020F0502020204030204" pitchFamily="34" charset="0"/>
              </a:rPr>
              <a:t>v_mensaje_error</a:t>
            </a:r>
            <a:r>
              <a:rPr lang="en-US" sz="1300" b="1" dirty="0">
                <a:latin typeface="Calibri" panose="020F0502020204030204" pitchFamily="34" charset="0"/>
                <a:cs typeface="Calibri" panose="020F0502020204030204" pitchFamily="34" charset="0"/>
              </a:rPr>
              <a:t>);</a:t>
            </a:r>
          </a:p>
          <a:p>
            <a:pPr>
              <a:tabLst>
                <a:tab pos="1200150" algn="l"/>
              </a:tabLst>
            </a:pPr>
            <a:r>
              <a:rPr lang="en-US" sz="1300" b="1" dirty="0">
                <a:latin typeface="Calibri" panose="020F0502020204030204" pitchFamily="34" charset="0"/>
                <a:cs typeface="Calibri" panose="020F0502020204030204" pitchFamily="34" charset="0"/>
              </a:rPr>
              <a:t>    RETURN 0;</a:t>
            </a:r>
          </a:p>
          <a:p>
            <a:pPr>
              <a:tabLst>
                <a:tab pos="1200150" algn="l"/>
              </a:tabLst>
            </a:pPr>
            <a:r>
              <a:rPr lang="en-US" sz="1300" b="1" dirty="0">
                <a:latin typeface="Calibri" panose="020F0502020204030204" pitchFamily="34" charset="0"/>
                <a:cs typeface="Calibri" panose="020F0502020204030204" pitchFamily="34" charset="0"/>
              </a:rPr>
              <a:t>END FN_OBT_VALOR_COM;</a:t>
            </a:r>
          </a:p>
        </p:txBody>
      </p:sp>
      <p:sp>
        <p:nvSpPr>
          <p:cNvPr id="28" name="CuadroTexto 27">
            <a:extLst>
              <a:ext uri="{FF2B5EF4-FFF2-40B4-BE49-F238E27FC236}">
                <a16:creationId xmlns:a16="http://schemas.microsoft.com/office/drawing/2014/main" id="{19C9AC85-3841-46B0-B892-54ADB8DE87A2}"/>
              </a:ext>
            </a:extLst>
          </p:cNvPr>
          <p:cNvSpPr txBox="1"/>
          <p:nvPr/>
        </p:nvSpPr>
        <p:spPr>
          <a:xfrm>
            <a:off x="421218" y="3256588"/>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3113164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Creación de </a:t>
            </a:r>
            <a:r>
              <a:rPr lang="es-CL" sz="2800" b="1" dirty="0" err="1">
                <a:solidFill>
                  <a:prstClr val="white"/>
                </a:solidFill>
                <a:latin typeface="Calibri"/>
              </a:rPr>
              <a:t>Trigger</a:t>
            </a:r>
            <a:r>
              <a:rPr lang="es-CL" sz="2800" b="1" dirty="0">
                <a:solidFill>
                  <a:prstClr val="white"/>
                </a:solidFill>
                <a:latin typeface="Calibri"/>
              </a:rPr>
              <a:t> a Nivel de Fila</a:t>
            </a:r>
          </a:p>
        </p:txBody>
      </p:sp>
      <p:sp>
        <p:nvSpPr>
          <p:cNvPr id="8" name="Text Box 5">
            <a:extLst>
              <a:ext uri="{FF2B5EF4-FFF2-40B4-BE49-F238E27FC236}">
                <a16:creationId xmlns:a16="http://schemas.microsoft.com/office/drawing/2014/main" id="{0D956BCC-C693-4C26-84FB-94CC0EA788DA}"/>
              </a:ext>
            </a:extLst>
          </p:cNvPr>
          <p:cNvSpPr txBox="1">
            <a:spLocks noChangeArrowheads="1"/>
          </p:cNvSpPr>
          <p:nvPr/>
        </p:nvSpPr>
        <p:spPr bwMode="auto">
          <a:xfrm>
            <a:off x="640077" y="1229340"/>
            <a:ext cx="8056696" cy="2739211"/>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s-MX" sz="8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CREATE OR REPLACE TRIGGER  TRG_IU_ASIG_PORC_COM</a:t>
            </a:r>
          </a:p>
          <a:p>
            <a:r>
              <a:rPr lang="en-US" sz="1200" b="1" dirty="0">
                <a:latin typeface="Calibri" panose="020F0502020204030204" pitchFamily="34" charset="0"/>
                <a:cs typeface="Calibri" panose="020F0502020204030204" pitchFamily="34" charset="0"/>
              </a:rPr>
              <a:t>BEFORE </a:t>
            </a:r>
            <a:r>
              <a:rPr lang="en-US" sz="1200" b="1" dirty="0">
                <a:solidFill>
                  <a:srgbClr val="C00000"/>
                </a:solidFill>
                <a:latin typeface="Calibri" panose="020F0502020204030204" pitchFamily="34" charset="0"/>
                <a:cs typeface="Calibri" panose="020F0502020204030204" pitchFamily="34" charset="0"/>
              </a:rPr>
              <a:t>INSERT</a:t>
            </a:r>
            <a:r>
              <a:rPr lang="en-US" sz="1200" b="1" dirty="0">
                <a:latin typeface="Calibri" panose="020F0502020204030204" pitchFamily="34" charset="0"/>
                <a:cs typeface="Calibri" panose="020F0502020204030204" pitchFamily="34" charset="0"/>
              </a:rPr>
              <a:t> OR </a:t>
            </a:r>
            <a:r>
              <a:rPr lang="en-US" sz="1200" b="1" dirty="0">
                <a:solidFill>
                  <a:srgbClr val="0000DE"/>
                </a:solidFill>
                <a:latin typeface="Calibri" panose="020F0502020204030204" pitchFamily="34" charset="0"/>
                <a:cs typeface="Calibri" panose="020F0502020204030204" pitchFamily="34" charset="0"/>
              </a:rPr>
              <a:t>UPDATE OF salary</a:t>
            </a:r>
            <a:r>
              <a:rPr lang="en-US" sz="1200" b="1" dirty="0">
                <a:latin typeface="Calibri" panose="020F0502020204030204" pitchFamily="34" charset="0"/>
                <a:cs typeface="Calibri" panose="020F0502020204030204" pitchFamily="34" charset="0"/>
              </a:rPr>
              <a:t> ON </a:t>
            </a:r>
            <a:r>
              <a:rPr lang="en-US" sz="1200" b="1" dirty="0" err="1">
                <a:latin typeface="Calibri" panose="020F0502020204030204" pitchFamily="34" charset="0"/>
                <a:cs typeface="Calibri" panose="020F0502020204030204" pitchFamily="34" charset="0"/>
              </a:rPr>
              <a:t>empleados</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FOR EACH ROW</a:t>
            </a:r>
          </a:p>
          <a:p>
            <a:r>
              <a:rPr lang="en-US" sz="1200" b="1" dirty="0">
                <a:latin typeface="Calibri" panose="020F0502020204030204" pitchFamily="34" charset="0"/>
                <a:cs typeface="Calibri" panose="020F0502020204030204" pitchFamily="34" charset="0"/>
              </a:rPr>
              <a:t>DECLARE</a:t>
            </a:r>
          </a:p>
          <a:p>
            <a:r>
              <a:rPr lang="en-US" sz="1200" b="1" dirty="0" err="1">
                <a:latin typeface="Calibri" panose="020F0502020204030204" pitchFamily="34" charset="0"/>
                <a:cs typeface="Calibri" panose="020F0502020204030204" pitchFamily="34" charset="0"/>
              </a:rPr>
              <a:t>v_porc_com</a:t>
            </a:r>
            <a:r>
              <a:rPr lang="en-US" sz="1200" b="1" dirty="0">
                <a:latin typeface="Calibri" panose="020F0502020204030204" pitchFamily="34" charset="0"/>
                <a:cs typeface="Calibri" panose="020F0502020204030204" pitchFamily="34" charset="0"/>
              </a:rPr>
              <a:t> NUMBER(4,3);</a:t>
            </a:r>
          </a:p>
          <a:p>
            <a:r>
              <a:rPr lang="en-US" sz="1200" b="1" dirty="0">
                <a:latin typeface="Calibri" panose="020F0502020204030204" pitchFamily="34" charset="0"/>
                <a:cs typeface="Calibri" panose="020F0502020204030204" pitchFamily="34" charset="0"/>
              </a:rPr>
              <a:t>BEGIN</a:t>
            </a:r>
          </a:p>
          <a:p>
            <a:r>
              <a:rPr lang="en-US" sz="1200" b="1" dirty="0">
                <a:latin typeface="Calibri" panose="020F0502020204030204" pitchFamily="34" charset="0"/>
                <a:cs typeface="Calibri" panose="020F0502020204030204" pitchFamily="34" charset="0"/>
              </a:rPr>
              <a:t>   IF</a:t>
            </a:r>
            <a:r>
              <a:rPr lang="en-US" sz="1200" b="1" dirty="0">
                <a:solidFill>
                  <a:srgbClr val="008000"/>
                </a:solidFill>
                <a:latin typeface="Calibri" panose="020F0502020204030204" pitchFamily="34" charset="0"/>
                <a:cs typeface="Calibri" panose="020F0502020204030204" pitchFamily="34" charset="0"/>
              </a:rPr>
              <a:t> </a:t>
            </a:r>
            <a:r>
              <a:rPr lang="en-US" sz="1200" b="1" dirty="0">
                <a:solidFill>
                  <a:srgbClr val="FF0000"/>
                </a:solidFill>
                <a:latin typeface="Calibri" panose="020F0502020204030204" pitchFamily="34" charset="0"/>
                <a:cs typeface="Calibri" panose="020F0502020204030204" pitchFamily="34" charset="0"/>
              </a:rPr>
              <a:t>:</a:t>
            </a:r>
            <a:r>
              <a:rPr lang="en-US" sz="1200" b="1" dirty="0" err="1">
                <a:solidFill>
                  <a:srgbClr val="FF0000"/>
                </a:solidFill>
                <a:latin typeface="Calibri" panose="020F0502020204030204" pitchFamily="34" charset="0"/>
                <a:cs typeface="Calibri" panose="020F0502020204030204" pitchFamily="34" charset="0"/>
              </a:rPr>
              <a:t>NEW</a:t>
            </a:r>
            <a:r>
              <a:rPr lang="en-US" sz="1200" b="1" dirty="0" err="1">
                <a:latin typeface="Calibri" panose="020F0502020204030204" pitchFamily="34" charset="0"/>
                <a:cs typeface="Calibri" panose="020F0502020204030204" pitchFamily="34" charset="0"/>
              </a:rPr>
              <a:t>.job_id</a:t>
            </a:r>
            <a:r>
              <a:rPr lang="en-US" sz="1200" b="1" dirty="0">
                <a:latin typeface="Calibri" panose="020F0502020204030204" pitchFamily="34" charset="0"/>
                <a:cs typeface="Calibri" panose="020F0502020204030204" pitchFamily="34" charset="0"/>
              </a:rPr>
              <a:t> = 'SA_REP' THEN</a:t>
            </a:r>
          </a:p>
          <a:p>
            <a:r>
              <a:rPr lang="en-US" sz="1200" b="1" dirty="0">
                <a:latin typeface="Calibri" panose="020F0502020204030204" pitchFamily="34" charset="0"/>
                <a:cs typeface="Calibri" panose="020F0502020204030204" pitchFamily="34" charset="0"/>
              </a:rPr>
              <a:t>       </a:t>
            </a:r>
            <a:r>
              <a:rPr lang="en-US" sz="1200" b="1" dirty="0">
                <a:solidFill>
                  <a:srgbClr val="008000"/>
                </a:solidFill>
                <a:latin typeface="Calibri" panose="020F0502020204030204" pitchFamily="34" charset="0"/>
                <a:cs typeface="Calibri" panose="020F0502020204030204" pitchFamily="34" charset="0"/>
              </a:rPr>
              <a:t>:</a:t>
            </a:r>
            <a:r>
              <a:rPr lang="en-US" sz="1200" b="1" dirty="0" err="1">
                <a:solidFill>
                  <a:srgbClr val="008000"/>
                </a:solidFill>
                <a:latin typeface="Calibri" panose="020F0502020204030204" pitchFamily="34" charset="0"/>
                <a:cs typeface="Calibri" panose="020F0502020204030204" pitchFamily="34" charset="0"/>
              </a:rPr>
              <a:t>NEW</a:t>
            </a:r>
            <a:r>
              <a:rPr lang="en-US" sz="1200" b="1" dirty="0" err="1">
                <a:latin typeface="Calibri" panose="020F0502020204030204" pitchFamily="34" charset="0"/>
                <a:cs typeface="Calibri" panose="020F0502020204030204" pitchFamily="34" charset="0"/>
              </a:rPr>
              <a:t>.commission_pct</a:t>
            </a:r>
            <a:r>
              <a:rPr lang="en-US" sz="1200" b="1" dirty="0">
                <a:latin typeface="Calibri" panose="020F0502020204030204" pitchFamily="34" charset="0"/>
                <a:cs typeface="Calibri" panose="020F0502020204030204" pitchFamily="34" charset="0"/>
              </a:rPr>
              <a:t> := .30;</a:t>
            </a:r>
          </a:p>
          <a:p>
            <a:r>
              <a:rPr lang="en-US" sz="1200" b="1" dirty="0">
                <a:latin typeface="Calibri" panose="020F0502020204030204" pitchFamily="34" charset="0"/>
                <a:cs typeface="Calibri" panose="020F0502020204030204" pitchFamily="34" charset="0"/>
              </a:rPr>
              <a:t>   ELSE</a:t>
            </a:r>
          </a:p>
          <a:p>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v_porc_com</a:t>
            </a:r>
            <a:r>
              <a:rPr lang="en-US" sz="1200" b="1" dirty="0">
                <a:latin typeface="Calibri" panose="020F0502020204030204" pitchFamily="34" charset="0"/>
                <a:cs typeface="Calibri" panose="020F0502020204030204" pitchFamily="34" charset="0"/>
              </a:rPr>
              <a:t> :=FN_OBT_VALOR_COM(</a:t>
            </a:r>
            <a:r>
              <a:rPr lang="en-US" sz="1200" b="1" dirty="0">
                <a:solidFill>
                  <a:srgbClr val="FF0000"/>
                </a:solidFill>
                <a:latin typeface="Calibri" panose="020F0502020204030204" pitchFamily="34" charset="0"/>
                <a:cs typeface="Calibri" panose="020F0502020204030204" pitchFamily="34" charset="0"/>
              </a:rPr>
              <a:t>:</a:t>
            </a:r>
            <a:r>
              <a:rPr lang="en-US" sz="1200" b="1" dirty="0" err="1">
                <a:solidFill>
                  <a:srgbClr val="FF0000"/>
                </a:solidFill>
                <a:latin typeface="Calibri" panose="020F0502020204030204" pitchFamily="34" charset="0"/>
                <a:cs typeface="Calibri" panose="020F0502020204030204" pitchFamily="34" charset="0"/>
              </a:rPr>
              <a:t>NEW</a:t>
            </a:r>
            <a:r>
              <a:rPr lang="en-US" sz="1200" b="1" dirty="0" err="1">
                <a:latin typeface="Calibri" panose="020F0502020204030204" pitchFamily="34" charset="0"/>
                <a:cs typeface="Calibri" panose="020F0502020204030204" pitchFamily="34" charset="0"/>
              </a:rPr>
              <a:t>.salary</a:t>
            </a:r>
            <a:r>
              <a:rPr lang="en-US" sz="1200" b="1" dirty="0">
                <a:latin typeface="Calibri" panose="020F0502020204030204" pitchFamily="34" charset="0"/>
                <a:cs typeface="Calibri" panose="020F0502020204030204" pitchFamily="34" charset="0"/>
              </a:rPr>
              <a:t>, </a:t>
            </a:r>
            <a:r>
              <a:rPr lang="en-US" sz="1200" b="1" dirty="0">
                <a:solidFill>
                  <a:srgbClr val="FF0000"/>
                </a:solidFill>
                <a:latin typeface="Calibri" panose="020F0502020204030204" pitchFamily="34" charset="0"/>
                <a:cs typeface="Calibri" panose="020F0502020204030204" pitchFamily="34" charset="0"/>
              </a:rPr>
              <a:t>:</a:t>
            </a:r>
            <a:r>
              <a:rPr lang="en-US" sz="1200" b="1" dirty="0" err="1">
                <a:solidFill>
                  <a:srgbClr val="FF0000"/>
                </a:solidFill>
                <a:latin typeface="Calibri" panose="020F0502020204030204" pitchFamily="34" charset="0"/>
                <a:cs typeface="Calibri" panose="020F0502020204030204" pitchFamily="34" charset="0"/>
              </a:rPr>
              <a:t>NEW</a:t>
            </a:r>
            <a:r>
              <a:rPr lang="en-US" sz="1200" b="1" dirty="0" err="1">
                <a:latin typeface="Calibri" panose="020F0502020204030204" pitchFamily="34" charset="0"/>
                <a:cs typeface="Calibri" panose="020F0502020204030204" pitchFamily="34" charset="0"/>
              </a:rPr>
              <a:t>.employee_id</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a:t>
            </a:r>
            <a:r>
              <a:rPr lang="en-US" sz="1200" b="1" dirty="0">
                <a:solidFill>
                  <a:srgbClr val="FF0000"/>
                </a:solidFill>
                <a:latin typeface="Calibri" panose="020F0502020204030204" pitchFamily="34" charset="0"/>
                <a:cs typeface="Calibri" panose="020F0502020204030204" pitchFamily="34" charset="0"/>
              </a:rPr>
              <a:t>:</a:t>
            </a:r>
            <a:r>
              <a:rPr lang="en-US" sz="1200" b="1" dirty="0" err="1">
                <a:solidFill>
                  <a:srgbClr val="FF0000"/>
                </a:solidFill>
                <a:latin typeface="Calibri" panose="020F0502020204030204" pitchFamily="34" charset="0"/>
                <a:cs typeface="Calibri" panose="020F0502020204030204" pitchFamily="34" charset="0"/>
              </a:rPr>
              <a:t>NEW</a:t>
            </a:r>
            <a:r>
              <a:rPr lang="en-US" sz="1200" b="1" dirty="0" err="1">
                <a:latin typeface="Calibri" panose="020F0502020204030204" pitchFamily="34" charset="0"/>
                <a:cs typeface="Calibri" panose="020F0502020204030204" pitchFamily="34" charset="0"/>
              </a:rPr>
              <a:t>.commission_pct</a:t>
            </a:r>
            <a:r>
              <a:rPr lang="en-US" sz="1200" b="1" dirty="0">
                <a:latin typeface="Calibri" panose="020F0502020204030204" pitchFamily="34" charset="0"/>
                <a:cs typeface="Calibri" panose="020F0502020204030204" pitchFamily="34" charset="0"/>
              </a:rPr>
              <a:t> := </a:t>
            </a:r>
            <a:r>
              <a:rPr lang="en-US" sz="1200" b="1" dirty="0" err="1">
                <a:latin typeface="Calibri" panose="020F0502020204030204" pitchFamily="34" charset="0"/>
                <a:cs typeface="Calibri" panose="020F0502020204030204" pitchFamily="34" charset="0"/>
              </a:rPr>
              <a:t>v_porc_com</a:t>
            </a:r>
            <a:r>
              <a:rPr lang="en-US" sz="1200" b="1" dirty="0">
                <a:latin typeface="Calibri" panose="020F0502020204030204" pitchFamily="34" charset="0"/>
                <a:cs typeface="Calibri" panose="020F0502020204030204" pitchFamily="34" charset="0"/>
              </a:rPr>
              <a:t>;</a:t>
            </a:r>
          </a:p>
          <a:p>
            <a:r>
              <a:rPr lang="en-US" sz="1200" b="1" dirty="0">
                <a:latin typeface="Calibri" panose="020F0502020204030204" pitchFamily="34" charset="0"/>
                <a:cs typeface="Calibri" panose="020F0502020204030204" pitchFamily="34" charset="0"/>
              </a:rPr>
              <a:t>   END IF;</a:t>
            </a:r>
          </a:p>
          <a:p>
            <a:r>
              <a:rPr lang="en-US" sz="1200" b="1" dirty="0">
                <a:latin typeface="Calibri" panose="020F0502020204030204" pitchFamily="34" charset="0"/>
                <a:cs typeface="Calibri" panose="020F0502020204030204" pitchFamily="34" charset="0"/>
              </a:rPr>
              <a:t>END;</a:t>
            </a:r>
          </a:p>
          <a:p>
            <a:endParaRPr lang="en-US" sz="800" b="1" dirty="0">
              <a:latin typeface="Calibri" panose="020F0502020204030204" pitchFamily="34" charset="0"/>
              <a:cs typeface="Calibri" panose="020F0502020204030204" pitchFamily="34" charset="0"/>
            </a:endParaRPr>
          </a:p>
        </p:txBody>
      </p:sp>
      <p:sp>
        <p:nvSpPr>
          <p:cNvPr id="12" name="CuadroTexto 11">
            <a:extLst>
              <a:ext uri="{FF2B5EF4-FFF2-40B4-BE49-F238E27FC236}">
                <a16:creationId xmlns:a16="http://schemas.microsoft.com/office/drawing/2014/main" id="{8BEB8B01-AAA3-4B40-A46D-4E7E03C7678F}"/>
              </a:ext>
            </a:extLst>
          </p:cNvPr>
          <p:cNvSpPr txBox="1"/>
          <p:nvPr/>
        </p:nvSpPr>
        <p:spPr>
          <a:xfrm>
            <a:off x="277526" y="2250750"/>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13" name="Text Box 5">
            <a:extLst>
              <a:ext uri="{FF2B5EF4-FFF2-40B4-BE49-F238E27FC236}">
                <a16:creationId xmlns:a16="http://schemas.microsoft.com/office/drawing/2014/main" id="{0879C696-D1CF-46CC-9F5B-B49105CE166D}"/>
              </a:ext>
            </a:extLst>
          </p:cNvPr>
          <p:cNvSpPr txBox="1">
            <a:spLocks noChangeArrowheads="1"/>
          </p:cNvSpPr>
          <p:nvPr/>
        </p:nvSpPr>
        <p:spPr bwMode="auto">
          <a:xfrm>
            <a:off x="674910" y="4124945"/>
            <a:ext cx="8056696" cy="187743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s-MX" sz="8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INSERT INTO </a:t>
            </a:r>
            <a:r>
              <a:rPr lang="en-US" sz="1200" b="1" dirty="0" err="1">
                <a:latin typeface="Calibri" panose="020F0502020204030204" pitchFamily="34" charset="0"/>
                <a:cs typeface="Calibri" panose="020F0502020204030204" pitchFamily="34" charset="0"/>
              </a:rPr>
              <a:t>empleados</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employee_id</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first_name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last_name</a:t>
            </a:r>
            <a:r>
              <a:rPr lang="en-US" sz="1200" b="1" dirty="0">
                <a:latin typeface="Calibri" panose="020F0502020204030204" pitchFamily="34" charset="0"/>
                <a:cs typeface="Calibri" panose="020F0502020204030204" pitchFamily="34" charset="0"/>
              </a:rPr>
              <a:t>, email,  </a:t>
            </a:r>
            <a:r>
              <a:rPr lang="en-US" sz="1200" b="1" dirty="0" err="1">
                <a:latin typeface="Calibri" panose="020F0502020204030204" pitchFamily="34" charset="0"/>
                <a:cs typeface="Calibri" panose="020F0502020204030204" pitchFamily="34" charset="0"/>
              </a:rPr>
              <a:t>hire_date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job_id</a:t>
            </a:r>
            <a:r>
              <a:rPr lang="en-US" sz="1200" b="1" dirty="0">
                <a:latin typeface="Calibri" panose="020F0502020204030204" pitchFamily="34" charset="0"/>
                <a:cs typeface="Calibri" panose="020F0502020204030204" pitchFamily="34" charset="0"/>
              </a:rPr>
              <a:t>, salary)</a:t>
            </a:r>
          </a:p>
          <a:p>
            <a:r>
              <a:rPr lang="en-US" sz="1200" b="1" dirty="0">
                <a:latin typeface="Calibri" panose="020F0502020204030204" pitchFamily="34" charset="0"/>
                <a:cs typeface="Calibri" panose="020F0502020204030204" pitchFamily="34" charset="0"/>
              </a:rPr>
              <a:t>VALUES(997, 'Alexander', '</a:t>
            </a:r>
            <a:r>
              <a:rPr lang="en-US" sz="1200" b="1" dirty="0" err="1">
                <a:latin typeface="Calibri" panose="020F0502020204030204" pitchFamily="34" charset="0"/>
                <a:cs typeface="Calibri" panose="020F0502020204030204" pitchFamily="34" charset="0"/>
              </a:rPr>
              <a:t>Biber</a:t>
            </a:r>
            <a:r>
              <a:rPr lang="en-US" sz="1200" b="1" dirty="0">
                <a:latin typeface="Calibri" panose="020F0502020204030204" pitchFamily="34" charset="0"/>
                <a:cs typeface="Calibri" panose="020F0502020204030204" pitchFamily="34" charset="0"/>
              </a:rPr>
              <a:t>','ABIBER', SYSDATE, 'SH_CLERK', 5000);</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INSERT INTO </a:t>
            </a:r>
            <a:r>
              <a:rPr lang="en-US" sz="1200" b="1" dirty="0" err="1">
                <a:latin typeface="Calibri" panose="020F0502020204030204" pitchFamily="34" charset="0"/>
                <a:cs typeface="Calibri" panose="020F0502020204030204" pitchFamily="34" charset="0"/>
              </a:rPr>
              <a:t>empleados</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employee_id</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first_name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last_name</a:t>
            </a:r>
            <a:r>
              <a:rPr lang="en-US" sz="1200" b="1" dirty="0">
                <a:latin typeface="Calibri" panose="020F0502020204030204" pitchFamily="34" charset="0"/>
                <a:cs typeface="Calibri" panose="020F0502020204030204" pitchFamily="34" charset="0"/>
              </a:rPr>
              <a:t>, email,  </a:t>
            </a:r>
            <a:r>
              <a:rPr lang="en-US" sz="1200" b="1" dirty="0" err="1">
                <a:latin typeface="Calibri" panose="020F0502020204030204" pitchFamily="34" charset="0"/>
                <a:cs typeface="Calibri" panose="020F0502020204030204" pitchFamily="34" charset="0"/>
              </a:rPr>
              <a:t>hire_date</a:t>
            </a:r>
            <a:r>
              <a:rPr lang="en-US" sz="1200" b="1" dirty="0">
                <a:latin typeface="Calibri" panose="020F0502020204030204" pitchFamily="34" charset="0"/>
                <a:cs typeface="Calibri" panose="020F0502020204030204" pitchFamily="34" charset="0"/>
              </a:rPr>
              <a:t>, </a:t>
            </a:r>
            <a:r>
              <a:rPr lang="en-US" sz="1200" b="1" dirty="0" err="1">
                <a:latin typeface="Calibri" panose="020F0502020204030204" pitchFamily="34" charset="0"/>
                <a:cs typeface="Calibri" panose="020F0502020204030204" pitchFamily="34" charset="0"/>
              </a:rPr>
              <a:t>job_id</a:t>
            </a:r>
            <a:r>
              <a:rPr lang="en-US" sz="1200" b="1" dirty="0">
                <a:latin typeface="Calibri" panose="020F0502020204030204" pitchFamily="34" charset="0"/>
                <a:cs typeface="Calibri" panose="020F0502020204030204" pitchFamily="34" charset="0"/>
              </a:rPr>
              <a:t>, salary)</a:t>
            </a:r>
          </a:p>
          <a:p>
            <a:r>
              <a:rPr lang="en-US" sz="1200" b="1" dirty="0">
                <a:latin typeface="Calibri" panose="020F0502020204030204" pitchFamily="34" charset="0"/>
                <a:cs typeface="Calibri" panose="020F0502020204030204" pitchFamily="34" charset="0"/>
              </a:rPr>
              <a:t>VALUES(998, 'Juan', '</a:t>
            </a:r>
            <a:r>
              <a:rPr lang="en-US" sz="1200" b="1" dirty="0" err="1">
                <a:latin typeface="Calibri" panose="020F0502020204030204" pitchFamily="34" charset="0"/>
                <a:cs typeface="Calibri" panose="020F0502020204030204" pitchFamily="34" charset="0"/>
              </a:rPr>
              <a:t>Peña','JPENA</a:t>
            </a:r>
            <a:r>
              <a:rPr lang="en-US" sz="1200" b="1" dirty="0">
                <a:latin typeface="Calibri" panose="020F0502020204030204" pitchFamily="34" charset="0"/>
                <a:cs typeface="Calibri" panose="020F0502020204030204" pitchFamily="34" charset="0"/>
              </a:rPr>
              <a:t>', SYSDATE, 'SA_REP', 10000);</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UPDATE </a:t>
            </a:r>
            <a:r>
              <a:rPr lang="en-US" sz="1200" b="1" dirty="0" err="1">
                <a:latin typeface="Calibri" panose="020F0502020204030204" pitchFamily="34" charset="0"/>
                <a:cs typeface="Calibri" panose="020F0502020204030204" pitchFamily="34" charset="0"/>
              </a:rPr>
              <a:t>empleados</a:t>
            </a:r>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   SET salary = 8200</a:t>
            </a:r>
          </a:p>
          <a:p>
            <a:r>
              <a:rPr lang="en-US" sz="1200" b="1" dirty="0">
                <a:latin typeface="Calibri" panose="020F0502020204030204" pitchFamily="34" charset="0"/>
                <a:cs typeface="Calibri" panose="020F0502020204030204" pitchFamily="34" charset="0"/>
              </a:rPr>
              <a:t> WHERE </a:t>
            </a:r>
            <a:r>
              <a:rPr lang="en-US" sz="1200" b="1" dirty="0" err="1">
                <a:latin typeface="Calibri" panose="020F0502020204030204" pitchFamily="34" charset="0"/>
                <a:cs typeface="Calibri" panose="020F0502020204030204" pitchFamily="34" charset="0"/>
              </a:rPr>
              <a:t>employee_id</a:t>
            </a:r>
            <a:r>
              <a:rPr lang="en-US" sz="1200" b="1" dirty="0">
                <a:latin typeface="Calibri" panose="020F0502020204030204" pitchFamily="34" charset="0"/>
                <a:cs typeface="Calibri" panose="020F0502020204030204" pitchFamily="34" charset="0"/>
              </a:rPr>
              <a:t>=206;</a:t>
            </a:r>
          </a:p>
        </p:txBody>
      </p:sp>
      <p:pic>
        <p:nvPicPr>
          <p:cNvPr id="14" name="Imagen 13">
            <a:extLst>
              <a:ext uri="{FF2B5EF4-FFF2-40B4-BE49-F238E27FC236}">
                <a16:creationId xmlns:a16="http://schemas.microsoft.com/office/drawing/2014/main" id="{72339E63-B6A6-4526-8369-5356EF75F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53" y="6110204"/>
            <a:ext cx="7793037" cy="690522"/>
          </a:xfrm>
          <a:prstGeom prst="rect">
            <a:avLst/>
          </a:prstGeom>
        </p:spPr>
      </p:pic>
      <p:sp>
        <p:nvSpPr>
          <p:cNvPr id="15" name="CuadroTexto 14">
            <a:extLst>
              <a:ext uri="{FF2B5EF4-FFF2-40B4-BE49-F238E27FC236}">
                <a16:creationId xmlns:a16="http://schemas.microsoft.com/office/drawing/2014/main" id="{83D2807C-6E27-467D-91A5-5FFFEEB75BA9}"/>
              </a:ext>
            </a:extLst>
          </p:cNvPr>
          <p:cNvSpPr txBox="1"/>
          <p:nvPr/>
        </p:nvSpPr>
        <p:spPr>
          <a:xfrm>
            <a:off x="273170" y="4793655"/>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167539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Usando Restricciones en un </a:t>
            </a:r>
            <a:r>
              <a:rPr lang="es-CL" sz="2800" b="1" dirty="0" err="1">
                <a:solidFill>
                  <a:prstClr val="white"/>
                </a:solidFill>
                <a:latin typeface="Calibri"/>
              </a:rPr>
              <a:t>Trigger</a:t>
            </a:r>
            <a:r>
              <a:rPr lang="es-CL" sz="2800" b="1" dirty="0">
                <a:solidFill>
                  <a:prstClr val="white"/>
                </a:solidFill>
                <a:latin typeface="Calibri"/>
              </a:rPr>
              <a:t> a Nivel de Fila</a:t>
            </a:r>
          </a:p>
        </p:txBody>
      </p:sp>
      <p:sp>
        <p:nvSpPr>
          <p:cNvPr id="4" name="Rectangle 3">
            <a:extLst>
              <a:ext uri="{FF2B5EF4-FFF2-40B4-BE49-F238E27FC236}">
                <a16:creationId xmlns:a16="http://schemas.microsoft.com/office/drawing/2014/main" id="{6D0EBBEB-8220-40E8-8B9B-34956E211450}"/>
              </a:ext>
            </a:extLst>
          </p:cNvPr>
          <p:cNvSpPr txBox="1">
            <a:spLocks noChangeArrowheads="1"/>
          </p:cNvSpPr>
          <p:nvPr/>
        </p:nvSpPr>
        <p:spPr bwMode="auto">
          <a:xfrm>
            <a:off x="611188" y="274114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FC69D376-8883-4E3D-BBD6-4AF4FD8E9CFD}"/>
              </a:ext>
            </a:extLst>
          </p:cNvPr>
          <p:cNvSpPr txBox="1">
            <a:spLocks noChangeArrowheads="1"/>
          </p:cNvSpPr>
          <p:nvPr/>
        </p:nvSpPr>
        <p:spPr bwMode="auto">
          <a:xfrm>
            <a:off x="1355988" y="3010457"/>
            <a:ext cx="5371385" cy="227754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rIns="9000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200" b="1" kern="1200" dirty="0">
                <a:solidFill>
                  <a:schemeClr val="tx1"/>
                </a:solidFill>
                <a:latin typeface="Calibri"/>
                <a:ea typeface="+mn-ea"/>
                <a:cs typeface="Arial" pitchFamily="34" charset="0"/>
              </a:rPr>
              <a:t>CREATE OR REPLACE TRIGGER  TRG_IU_ASIG_COM_JOB_SA_REP</a:t>
            </a:r>
          </a:p>
          <a:p>
            <a:pPr lvl="0" fontAlgn="base">
              <a:spcBef>
                <a:spcPct val="0"/>
              </a:spcBef>
              <a:spcAft>
                <a:spcPct val="0"/>
              </a:spcAft>
              <a:buClrTx/>
              <a:defRPr/>
            </a:pPr>
            <a:r>
              <a:rPr lang="es-MX" sz="1200" b="1" kern="1200" dirty="0">
                <a:solidFill>
                  <a:schemeClr val="tx1"/>
                </a:solidFill>
                <a:latin typeface="Calibri"/>
                <a:ea typeface="+mn-ea"/>
                <a:cs typeface="Arial" pitchFamily="34" charset="0"/>
              </a:rPr>
              <a:t>BEFORE </a:t>
            </a:r>
            <a:r>
              <a:rPr lang="es-MX" sz="1200" b="1" kern="1200" dirty="0">
                <a:solidFill>
                  <a:srgbClr val="C00000"/>
                </a:solidFill>
                <a:latin typeface="Calibri"/>
                <a:ea typeface="+mn-ea"/>
                <a:cs typeface="Arial" pitchFamily="34" charset="0"/>
              </a:rPr>
              <a:t>INSERT</a:t>
            </a:r>
            <a:r>
              <a:rPr lang="es-MX" sz="1200" b="1" kern="1200" dirty="0">
                <a:solidFill>
                  <a:schemeClr val="tx1"/>
                </a:solidFill>
                <a:latin typeface="Calibri"/>
                <a:ea typeface="+mn-ea"/>
                <a:cs typeface="Arial" pitchFamily="34" charset="0"/>
              </a:rPr>
              <a:t> OR </a:t>
            </a:r>
            <a:r>
              <a:rPr lang="es-MX" sz="1200" b="1" kern="1200" dirty="0">
                <a:solidFill>
                  <a:srgbClr val="0000DE"/>
                </a:solidFill>
                <a:latin typeface="Calibri"/>
                <a:ea typeface="+mn-ea"/>
                <a:cs typeface="Arial" pitchFamily="34" charset="0"/>
              </a:rPr>
              <a:t>UPDATE OF </a:t>
            </a:r>
            <a:r>
              <a:rPr lang="es-MX" sz="1200" b="1" kern="1200" dirty="0" err="1">
                <a:solidFill>
                  <a:srgbClr val="0000DE"/>
                </a:solidFill>
                <a:latin typeface="Calibri"/>
                <a:ea typeface="+mn-ea"/>
                <a:cs typeface="Arial" pitchFamily="34" charset="0"/>
              </a:rPr>
              <a:t>salary</a:t>
            </a:r>
            <a:r>
              <a:rPr lang="es-MX" sz="1200" b="1" kern="1200" dirty="0">
                <a:solidFill>
                  <a:schemeClr val="tx1"/>
                </a:solidFill>
                <a:latin typeface="Calibri"/>
                <a:ea typeface="+mn-ea"/>
                <a:cs typeface="Arial" pitchFamily="34" charset="0"/>
              </a:rPr>
              <a:t> ON empleados</a:t>
            </a:r>
          </a:p>
          <a:p>
            <a:pPr lvl="0" fontAlgn="base">
              <a:spcBef>
                <a:spcPct val="0"/>
              </a:spcBef>
              <a:spcAft>
                <a:spcPct val="0"/>
              </a:spcAft>
              <a:buClrTx/>
              <a:defRPr/>
            </a:pPr>
            <a:r>
              <a:rPr lang="es-MX" sz="1200" b="1" kern="1200" dirty="0">
                <a:solidFill>
                  <a:schemeClr val="tx1"/>
                </a:solidFill>
                <a:latin typeface="Calibri"/>
                <a:ea typeface="+mn-ea"/>
                <a:cs typeface="Arial" pitchFamily="34" charset="0"/>
              </a:rPr>
              <a:t>FOR EACH ROW</a:t>
            </a:r>
          </a:p>
          <a:p>
            <a:pPr lvl="0" fontAlgn="base">
              <a:spcBef>
                <a:spcPct val="0"/>
              </a:spcBef>
              <a:spcAft>
                <a:spcPct val="0"/>
              </a:spcAft>
              <a:buClrTx/>
              <a:defRPr/>
            </a:pPr>
            <a:r>
              <a:rPr lang="es-MX" sz="1200" b="1" kern="1200" dirty="0">
                <a:solidFill>
                  <a:srgbClr val="008000"/>
                </a:solidFill>
                <a:latin typeface="Calibri"/>
                <a:ea typeface="+mn-ea"/>
                <a:cs typeface="Arial" pitchFamily="34" charset="0"/>
              </a:rPr>
              <a:t>WHEN (</a:t>
            </a:r>
            <a:r>
              <a:rPr lang="es-MX" sz="1200" b="1" kern="1200" dirty="0" err="1">
                <a:solidFill>
                  <a:srgbClr val="008000"/>
                </a:solidFill>
                <a:latin typeface="Calibri"/>
                <a:ea typeface="+mn-ea"/>
                <a:cs typeface="Arial" pitchFamily="34" charset="0"/>
              </a:rPr>
              <a:t>NEW.job_id</a:t>
            </a:r>
            <a:r>
              <a:rPr lang="es-MX" sz="1200" b="1" kern="1200" dirty="0">
                <a:solidFill>
                  <a:srgbClr val="008000"/>
                </a:solidFill>
                <a:latin typeface="Calibri"/>
                <a:ea typeface="+mn-ea"/>
                <a:cs typeface="Arial" pitchFamily="34" charset="0"/>
              </a:rPr>
              <a:t> = 'SA_REP')</a:t>
            </a:r>
          </a:p>
          <a:p>
            <a:pPr lvl="0" fontAlgn="base">
              <a:spcBef>
                <a:spcPct val="0"/>
              </a:spcBef>
              <a:spcAft>
                <a:spcPct val="0"/>
              </a:spcAft>
              <a:buClrTx/>
              <a:defRPr/>
            </a:pPr>
            <a:r>
              <a:rPr lang="es-MX" sz="1200" b="1" kern="1200" dirty="0">
                <a:solidFill>
                  <a:schemeClr val="tx1"/>
                </a:solidFill>
                <a:latin typeface="Calibri"/>
                <a:ea typeface="+mn-ea"/>
                <a:cs typeface="Arial" pitchFamily="34" charset="0"/>
              </a:rPr>
              <a:t>BEGIN</a:t>
            </a:r>
          </a:p>
          <a:p>
            <a:pPr lvl="0" fontAlgn="base">
              <a:spcBef>
                <a:spcPct val="0"/>
              </a:spcBef>
              <a:spcAft>
                <a:spcPct val="0"/>
              </a:spcAft>
              <a:buClrTx/>
              <a:defRPr/>
            </a:pPr>
            <a:r>
              <a:rPr lang="es-MX" sz="1200" b="1" kern="1200" dirty="0">
                <a:solidFill>
                  <a:schemeClr val="tx1"/>
                </a:solidFill>
                <a:latin typeface="Calibri"/>
                <a:ea typeface="+mn-ea"/>
                <a:cs typeface="Arial" pitchFamily="34" charset="0"/>
              </a:rPr>
              <a:t>   IF INSERTING THEN</a:t>
            </a:r>
          </a:p>
          <a:p>
            <a:pPr lvl="0" fontAlgn="base">
              <a:spcBef>
                <a:spcPct val="0"/>
              </a:spcBef>
              <a:spcAft>
                <a:spcPct val="0"/>
              </a:spcAft>
              <a:buClrTx/>
              <a:defRPr/>
            </a:pPr>
            <a:r>
              <a:rPr lang="es-MX" sz="1200" b="1" kern="1200" dirty="0">
                <a:solidFill>
                  <a:schemeClr val="tx1"/>
                </a:solidFill>
                <a:latin typeface="Calibri"/>
                <a:ea typeface="+mn-ea"/>
                <a:cs typeface="Arial" pitchFamily="34" charset="0"/>
              </a:rPr>
              <a:t>        </a:t>
            </a:r>
            <a:r>
              <a:rPr lang="es-MX" sz="1200" b="1" kern="1200" dirty="0">
                <a:solidFill>
                  <a:srgbClr val="FF0000"/>
                </a:solidFill>
                <a:latin typeface="Calibri"/>
                <a:ea typeface="+mn-ea"/>
                <a:cs typeface="Arial" pitchFamily="34" charset="0"/>
              </a:rPr>
              <a:t>:</a:t>
            </a:r>
            <a:r>
              <a:rPr lang="es-MX" sz="1200" b="1" kern="1200" dirty="0" err="1">
                <a:solidFill>
                  <a:srgbClr val="FF0000"/>
                </a:solidFill>
                <a:latin typeface="Calibri"/>
                <a:ea typeface="+mn-ea"/>
                <a:cs typeface="Arial" pitchFamily="34" charset="0"/>
              </a:rPr>
              <a:t>NEW</a:t>
            </a:r>
            <a:r>
              <a:rPr lang="es-MX" sz="1200" b="1" kern="1200" dirty="0" err="1">
                <a:solidFill>
                  <a:schemeClr val="tx1"/>
                </a:solidFill>
                <a:latin typeface="Calibri"/>
                <a:ea typeface="+mn-ea"/>
                <a:cs typeface="Arial" pitchFamily="34" charset="0"/>
              </a:rPr>
              <a:t>.commission_pct</a:t>
            </a:r>
            <a:r>
              <a:rPr lang="es-MX" sz="1200" b="1" kern="1200" dirty="0">
                <a:solidFill>
                  <a:schemeClr val="tx1"/>
                </a:solidFill>
                <a:latin typeface="Calibri"/>
                <a:ea typeface="+mn-ea"/>
                <a:cs typeface="Arial" pitchFamily="34" charset="0"/>
              </a:rPr>
              <a:t> := 0;</a:t>
            </a:r>
          </a:p>
          <a:p>
            <a:pPr lvl="0" fontAlgn="base">
              <a:spcBef>
                <a:spcPct val="0"/>
              </a:spcBef>
              <a:spcAft>
                <a:spcPct val="0"/>
              </a:spcAft>
              <a:buClrTx/>
              <a:defRPr/>
            </a:pPr>
            <a:r>
              <a:rPr lang="es-MX" sz="1200" b="1" kern="1200" dirty="0">
                <a:solidFill>
                  <a:schemeClr val="tx1"/>
                </a:solidFill>
                <a:latin typeface="Calibri"/>
                <a:ea typeface="+mn-ea"/>
                <a:cs typeface="Arial" pitchFamily="34" charset="0"/>
              </a:rPr>
              <a:t>   ELSE </a:t>
            </a:r>
          </a:p>
          <a:p>
            <a:pPr lvl="0" fontAlgn="base">
              <a:spcBef>
                <a:spcPct val="0"/>
              </a:spcBef>
              <a:spcAft>
                <a:spcPct val="0"/>
              </a:spcAft>
              <a:buClrTx/>
              <a:defRPr/>
            </a:pPr>
            <a:r>
              <a:rPr lang="es-MX" sz="1200" b="1" kern="1200" dirty="0">
                <a:solidFill>
                  <a:schemeClr val="tx1"/>
                </a:solidFill>
                <a:latin typeface="Calibri"/>
                <a:ea typeface="+mn-ea"/>
                <a:cs typeface="Arial" pitchFamily="34" charset="0"/>
              </a:rPr>
              <a:t>        </a:t>
            </a:r>
            <a:r>
              <a:rPr lang="es-MX" sz="1200" b="1" kern="1200" dirty="0">
                <a:solidFill>
                  <a:srgbClr val="FF0000"/>
                </a:solidFill>
                <a:latin typeface="Calibri"/>
                <a:ea typeface="+mn-ea"/>
                <a:cs typeface="Arial" pitchFamily="34" charset="0"/>
              </a:rPr>
              <a:t>:</a:t>
            </a:r>
            <a:r>
              <a:rPr lang="es-MX" sz="1200" b="1" kern="1200" dirty="0" err="1">
                <a:solidFill>
                  <a:srgbClr val="FF0000"/>
                </a:solidFill>
                <a:latin typeface="Calibri"/>
                <a:ea typeface="+mn-ea"/>
                <a:cs typeface="Arial" pitchFamily="34" charset="0"/>
              </a:rPr>
              <a:t>NEW</a:t>
            </a:r>
            <a:r>
              <a:rPr lang="es-MX" sz="1200" b="1" kern="1200" dirty="0" err="1">
                <a:solidFill>
                  <a:schemeClr val="tx1"/>
                </a:solidFill>
                <a:latin typeface="Calibri"/>
                <a:ea typeface="+mn-ea"/>
                <a:cs typeface="Arial" pitchFamily="34" charset="0"/>
              </a:rPr>
              <a:t>.commission_pct</a:t>
            </a:r>
            <a:r>
              <a:rPr lang="es-MX" sz="1200" b="1" kern="1200" dirty="0">
                <a:solidFill>
                  <a:schemeClr val="tx1"/>
                </a:solidFill>
                <a:latin typeface="Calibri"/>
                <a:ea typeface="+mn-ea"/>
                <a:cs typeface="Arial" pitchFamily="34" charset="0"/>
              </a:rPr>
              <a:t> := NVL(</a:t>
            </a:r>
            <a:r>
              <a:rPr lang="es-MX" sz="1200" b="1" kern="1200" dirty="0">
                <a:solidFill>
                  <a:srgbClr val="903403"/>
                </a:solidFill>
                <a:latin typeface="Calibri"/>
                <a:ea typeface="+mn-ea"/>
                <a:cs typeface="Arial" pitchFamily="34" charset="0"/>
              </a:rPr>
              <a:t>:OLD</a:t>
            </a:r>
            <a:r>
              <a:rPr lang="es-MX" sz="1200" b="1" kern="1200" dirty="0">
                <a:solidFill>
                  <a:schemeClr val="tx1"/>
                </a:solidFill>
                <a:latin typeface="Calibri"/>
                <a:ea typeface="+mn-ea"/>
                <a:cs typeface="Arial" pitchFamily="34" charset="0"/>
              </a:rPr>
              <a:t>.commission_pct,0)+0.05;</a:t>
            </a:r>
          </a:p>
          <a:p>
            <a:pPr lvl="0" fontAlgn="base">
              <a:spcBef>
                <a:spcPct val="0"/>
              </a:spcBef>
              <a:spcAft>
                <a:spcPct val="0"/>
              </a:spcAft>
              <a:buClrTx/>
              <a:defRPr/>
            </a:pPr>
            <a:r>
              <a:rPr lang="es-MX" sz="1200" b="1" kern="1200" dirty="0">
                <a:solidFill>
                  <a:schemeClr val="tx1"/>
                </a:solidFill>
                <a:latin typeface="Calibri"/>
                <a:ea typeface="+mn-ea"/>
                <a:cs typeface="Arial" pitchFamily="34" charset="0"/>
              </a:rPr>
              <a:t>   END IF;</a:t>
            </a:r>
          </a:p>
          <a:p>
            <a:pPr lvl="0" fontAlgn="base">
              <a:spcBef>
                <a:spcPct val="0"/>
              </a:spcBef>
              <a:spcAft>
                <a:spcPct val="0"/>
              </a:spcAft>
              <a:buClrTx/>
              <a:defRPr/>
            </a:pPr>
            <a:r>
              <a:rPr lang="es-MX" sz="1200" b="1" kern="1200" dirty="0">
                <a:solidFill>
                  <a:schemeClr val="tx1"/>
                </a:solidFill>
                <a:latin typeface="Calibri"/>
                <a:ea typeface="+mn-ea"/>
                <a:cs typeface="Arial" pitchFamily="34" charset="0"/>
              </a:rPr>
              <a:t>END;</a:t>
            </a:r>
          </a:p>
          <a:p>
            <a:pPr lvl="0" fontAlgn="base">
              <a:spcBef>
                <a:spcPct val="0"/>
              </a:spcBef>
              <a:spcAft>
                <a:spcPct val="0"/>
              </a:spcAft>
              <a:buClrTx/>
              <a:defRPr/>
            </a:pPr>
            <a:endParaRPr lang="es-MX" sz="800" b="1" kern="1200" dirty="0">
              <a:solidFill>
                <a:srgbClr val="C00000"/>
              </a:solidFill>
              <a:latin typeface="Calibri"/>
              <a:ea typeface="+mn-ea"/>
              <a:cs typeface="Arial" pitchFamily="34" charset="0"/>
            </a:endParaRPr>
          </a:p>
        </p:txBody>
      </p:sp>
      <p:sp>
        <p:nvSpPr>
          <p:cNvPr id="5" name="Rectángulo redondeado 4">
            <a:extLst>
              <a:ext uri="{FF2B5EF4-FFF2-40B4-BE49-F238E27FC236}">
                <a16:creationId xmlns:a16="http://schemas.microsoft.com/office/drawing/2014/main" id="{42F42C8D-EFC6-4FCE-A16A-87F24FF81897}"/>
              </a:ext>
            </a:extLst>
          </p:cNvPr>
          <p:cNvSpPr/>
          <p:nvPr/>
        </p:nvSpPr>
        <p:spPr>
          <a:xfrm>
            <a:off x="3543930" y="1101167"/>
            <a:ext cx="1872000" cy="1584000"/>
          </a:xfrm>
          <a:prstGeom prst="roundRect">
            <a:avLst/>
          </a:prstGeom>
          <a:solidFill>
            <a:srgbClr val="17375E"/>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CL" sz="1600" b="1" dirty="0">
                <a:solidFill>
                  <a:srgbClr val="FFFFFF"/>
                </a:solidFill>
                <a:latin typeface="Calibri" panose="020F0502020204030204" pitchFamily="34" charset="0"/>
                <a:cs typeface="Calibri" panose="020F0502020204030204" pitchFamily="34" charset="0"/>
              </a:rPr>
              <a:t>Se evalúa la</a:t>
            </a:r>
            <a:r>
              <a:rPr lang="es-MX" sz="1600" b="1" dirty="0">
                <a:solidFill>
                  <a:srgbClr val="FFFFFF"/>
                </a:solidFill>
                <a:latin typeface="Calibri" panose="020F0502020204030204" pitchFamily="34" charset="0"/>
                <a:cs typeface="Calibri" panose="020F0502020204030204" pitchFamily="34" charset="0"/>
              </a:rPr>
              <a:t> expresión en la cláusula WHEN para cada fila afectada por el </a:t>
            </a:r>
            <a:r>
              <a:rPr lang="es-MX" sz="1600" b="1" dirty="0" err="1">
                <a:solidFill>
                  <a:srgbClr val="FFFFFF"/>
                </a:solidFill>
                <a:latin typeface="Calibri" panose="020F0502020204030204" pitchFamily="34" charset="0"/>
                <a:cs typeface="Calibri" panose="020F0502020204030204" pitchFamily="34" charset="0"/>
              </a:rPr>
              <a:t>Trigger</a:t>
            </a:r>
            <a:endParaRPr lang="es-CL" sz="1600" b="1" dirty="0">
              <a:solidFill>
                <a:srgbClr val="FFFFFF"/>
              </a:solidFill>
              <a:latin typeface="Calibri" panose="020F0502020204030204" pitchFamily="34" charset="0"/>
              <a:cs typeface="Calibri" panose="020F0502020204030204" pitchFamily="34" charset="0"/>
            </a:endParaRPr>
          </a:p>
        </p:txBody>
      </p:sp>
      <p:sp>
        <p:nvSpPr>
          <p:cNvPr id="7" name="Rectángulo redondeado 4">
            <a:extLst>
              <a:ext uri="{FF2B5EF4-FFF2-40B4-BE49-F238E27FC236}">
                <a16:creationId xmlns:a16="http://schemas.microsoft.com/office/drawing/2014/main" id="{E144A192-A3C7-4F9B-B86F-73BF615E4485}"/>
              </a:ext>
            </a:extLst>
          </p:cNvPr>
          <p:cNvSpPr/>
          <p:nvPr/>
        </p:nvSpPr>
        <p:spPr>
          <a:xfrm>
            <a:off x="5738491" y="1107753"/>
            <a:ext cx="1872000" cy="1584000"/>
          </a:xfrm>
          <a:prstGeom prst="roundRect">
            <a:avLst/>
          </a:prstGeom>
          <a:solidFill>
            <a:srgbClr val="86A33F"/>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Sólo si la expresión es TRUE el cuerpo del </a:t>
            </a:r>
            <a:r>
              <a:rPr lang="es-MX" sz="1600" b="1" dirty="0" err="1">
                <a:solidFill>
                  <a:srgbClr val="FFFFFF"/>
                </a:solidFill>
                <a:latin typeface="Calibri" panose="020F0502020204030204" pitchFamily="34" charset="0"/>
                <a:cs typeface="Calibri" panose="020F0502020204030204" pitchFamily="34" charset="0"/>
              </a:rPr>
              <a:t>Trigger</a:t>
            </a:r>
            <a:r>
              <a:rPr lang="es-MX" sz="1600" b="1" dirty="0">
                <a:solidFill>
                  <a:srgbClr val="FFFFFF"/>
                </a:solidFill>
                <a:latin typeface="Calibri" panose="020F0502020204030204" pitchFamily="34" charset="0"/>
                <a:cs typeface="Calibri" panose="020F0502020204030204" pitchFamily="34" charset="0"/>
              </a:rPr>
              <a:t> se ejecuta para esa fila</a:t>
            </a:r>
            <a:endParaRPr lang="es-CL" sz="1600" b="1" dirty="0">
              <a:solidFill>
                <a:srgbClr val="FFFFFF"/>
              </a:solidFill>
              <a:latin typeface="Calibri" panose="020F0502020204030204" pitchFamily="34" charset="0"/>
              <a:cs typeface="Calibri" panose="020F0502020204030204" pitchFamily="34" charset="0"/>
            </a:endParaRPr>
          </a:p>
        </p:txBody>
      </p:sp>
      <p:sp>
        <p:nvSpPr>
          <p:cNvPr id="9" name="Rectángulo redondeado 4">
            <a:extLst>
              <a:ext uri="{FF2B5EF4-FFF2-40B4-BE49-F238E27FC236}">
                <a16:creationId xmlns:a16="http://schemas.microsoft.com/office/drawing/2014/main" id="{F841688C-3E9D-4530-B4B7-07FDF91DBA7B}"/>
              </a:ext>
            </a:extLst>
          </p:cNvPr>
          <p:cNvSpPr/>
          <p:nvPr/>
        </p:nvSpPr>
        <p:spPr>
          <a:xfrm>
            <a:off x="1328290" y="1078967"/>
            <a:ext cx="1872000" cy="1584000"/>
          </a:xfrm>
          <a:prstGeom prst="roundRect">
            <a:avLst/>
          </a:prstGeom>
          <a:solidFill>
            <a:srgbClr val="EC700A"/>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Para restringir un </a:t>
            </a:r>
            <a:r>
              <a:rPr lang="es-MX" sz="1600" b="1" dirty="0" err="1">
                <a:solidFill>
                  <a:srgbClr val="FFFFFF"/>
                </a:solidFill>
                <a:latin typeface="Calibri" panose="020F0502020204030204" pitchFamily="34" charset="0"/>
                <a:cs typeface="Calibri" panose="020F0502020204030204" pitchFamily="34" charset="0"/>
              </a:rPr>
              <a:t>trigger</a:t>
            </a:r>
            <a:r>
              <a:rPr lang="es-MX" sz="1600" b="1" dirty="0">
                <a:solidFill>
                  <a:srgbClr val="FFFFFF"/>
                </a:solidFill>
                <a:latin typeface="Calibri" panose="020F0502020204030204" pitchFamily="34" charset="0"/>
                <a:cs typeface="Calibri" panose="020F0502020204030204" pitchFamily="34" charset="0"/>
              </a:rPr>
              <a:t> a aquellas filas que satisfacen una cierta condición se debe utilizar la cláusula WHEN</a:t>
            </a:r>
            <a:endParaRPr lang="es-CL" sz="1600" b="1" dirty="0">
              <a:solidFill>
                <a:srgbClr val="FFFFFF"/>
              </a:solidFill>
              <a:latin typeface="Calibri" panose="020F0502020204030204" pitchFamily="34" charset="0"/>
              <a:cs typeface="Calibri" panose="020F0502020204030204" pitchFamily="34" charset="0"/>
            </a:endParaRPr>
          </a:p>
        </p:txBody>
      </p:sp>
      <p:sp>
        <p:nvSpPr>
          <p:cNvPr id="10" name="Text Box 5">
            <a:extLst>
              <a:ext uri="{FF2B5EF4-FFF2-40B4-BE49-F238E27FC236}">
                <a16:creationId xmlns:a16="http://schemas.microsoft.com/office/drawing/2014/main" id="{D385C021-9407-4FC8-B76E-48C0C534383A}"/>
              </a:ext>
            </a:extLst>
          </p:cNvPr>
          <p:cNvSpPr txBox="1">
            <a:spLocks noChangeArrowheads="1"/>
          </p:cNvSpPr>
          <p:nvPr/>
        </p:nvSpPr>
        <p:spPr bwMode="auto">
          <a:xfrm>
            <a:off x="1012000" y="5383542"/>
            <a:ext cx="6782178" cy="43088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rIns="9000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n-US" sz="1200" b="1" kern="1200" dirty="0">
                <a:solidFill>
                  <a:schemeClr val="tx1"/>
                </a:solidFill>
                <a:latin typeface="Calibri"/>
                <a:ea typeface="+mn-ea"/>
                <a:cs typeface="Arial" pitchFamily="34" charset="0"/>
              </a:rPr>
              <a:t>INSERT INTO </a:t>
            </a:r>
            <a:r>
              <a:rPr lang="en-US" sz="1200" b="1" kern="1200" dirty="0" err="1">
                <a:solidFill>
                  <a:schemeClr val="tx1"/>
                </a:solidFill>
                <a:latin typeface="Calibri"/>
                <a:ea typeface="+mn-ea"/>
                <a:cs typeface="Arial" pitchFamily="34" charset="0"/>
              </a:rPr>
              <a:t>empleados</a:t>
            </a:r>
            <a:r>
              <a:rPr lang="en-US" sz="1200" b="1" kern="1200" dirty="0">
                <a:solidFill>
                  <a:schemeClr val="tx1"/>
                </a:solidFill>
                <a:latin typeface="Calibri"/>
                <a:ea typeface="+mn-ea"/>
                <a:cs typeface="Arial" pitchFamily="34" charset="0"/>
              </a:rPr>
              <a:t> VALUES(999, 'Ruth', 'Soto','RSOTO',NULL,</a:t>
            </a:r>
            <a:r>
              <a:rPr lang="en-US" sz="1200" b="1" kern="1200" dirty="0" err="1">
                <a:solidFill>
                  <a:schemeClr val="tx1"/>
                </a:solidFill>
                <a:latin typeface="Calibri"/>
                <a:ea typeface="+mn-ea"/>
                <a:cs typeface="Arial" pitchFamily="34" charset="0"/>
              </a:rPr>
              <a:t>sysdate</a:t>
            </a:r>
            <a:r>
              <a:rPr lang="en-US" sz="1200" b="1" kern="1200" dirty="0">
                <a:solidFill>
                  <a:schemeClr val="tx1"/>
                </a:solidFill>
                <a:latin typeface="Calibri"/>
                <a:ea typeface="+mn-ea"/>
                <a:cs typeface="Arial" pitchFamily="34" charset="0"/>
              </a:rPr>
              <a:t>,'SA_REP', 4000,0,NULL,NULL);</a:t>
            </a:r>
          </a:p>
          <a:p>
            <a:pPr lvl="0" fontAlgn="base">
              <a:spcBef>
                <a:spcPct val="0"/>
              </a:spcBef>
              <a:spcAft>
                <a:spcPct val="0"/>
              </a:spcAft>
              <a:buClrTx/>
              <a:defRPr/>
            </a:pPr>
            <a:endParaRPr lang="es-MX" sz="800" b="1" kern="1200" dirty="0">
              <a:solidFill>
                <a:srgbClr val="C00000"/>
              </a:solidFill>
              <a:latin typeface="Calibri"/>
              <a:ea typeface="+mn-ea"/>
              <a:cs typeface="Arial" pitchFamily="34" charset="0"/>
            </a:endParaRPr>
          </a:p>
        </p:txBody>
      </p:sp>
      <p:pic>
        <p:nvPicPr>
          <p:cNvPr id="11" name="Imagen 10">
            <a:extLst>
              <a:ext uri="{FF2B5EF4-FFF2-40B4-BE49-F238E27FC236}">
                <a16:creationId xmlns:a16="http://schemas.microsoft.com/office/drawing/2014/main" id="{BDD5AAAD-ECD9-4CE6-BEA8-A175A0314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281" y="5981872"/>
            <a:ext cx="6261446" cy="305264"/>
          </a:xfrm>
          <a:prstGeom prst="rect">
            <a:avLst/>
          </a:prstGeom>
        </p:spPr>
      </p:pic>
      <p:sp>
        <p:nvSpPr>
          <p:cNvPr id="12" name="Text Box 5">
            <a:extLst>
              <a:ext uri="{FF2B5EF4-FFF2-40B4-BE49-F238E27FC236}">
                <a16:creationId xmlns:a16="http://schemas.microsoft.com/office/drawing/2014/main" id="{BF8DF7E4-3061-4921-BE7D-B35EB660FA2C}"/>
              </a:ext>
            </a:extLst>
          </p:cNvPr>
          <p:cNvSpPr txBox="1">
            <a:spLocks noChangeArrowheads="1"/>
          </p:cNvSpPr>
          <p:nvPr/>
        </p:nvSpPr>
        <p:spPr bwMode="auto">
          <a:xfrm>
            <a:off x="82273" y="5896904"/>
            <a:ext cx="2632538" cy="80021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rIns="9000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n-US" sz="1200" b="1" kern="1200" dirty="0">
                <a:solidFill>
                  <a:schemeClr val="tx1"/>
                </a:solidFill>
                <a:latin typeface="Calibri"/>
                <a:ea typeface="+mn-ea"/>
                <a:cs typeface="Arial" pitchFamily="34" charset="0"/>
              </a:rPr>
              <a:t>UPDATE </a:t>
            </a:r>
            <a:r>
              <a:rPr lang="en-US" sz="1200" b="1" kern="1200" dirty="0" err="1">
                <a:solidFill>
                  <a:schemeClr val="tx1"/>
                </a:solidFill>
                <a:latin typeface="Calibri"/>
                <a:ea typeface="+mn-ea"/>
                <a:cs typeface="Arial" pitchFamily="34" charset="0"/>
              </a:rPr>
              <a:t>empleados</a:t>
            </a:r>
            <a:endParaRPr lang="en-US" sz="1200" b="1" kern="1200" dirty="0">
              <a:solidFill>
                <a:schemeClr val="tx1"/>
              </a:solidFill>
              <a:latin typeface="Calibri"/>
              <a:ea typeface="+mn-ea"/>
              <a:cs typeface="Arial" pitchFamily="34" charset="0"/>
            </a:endParaRPr>
          </a:p>
          <a:p>
            <a:pPr lvl="0" fontAlgn="base">
              <a:spcBef>
                <a:spcPct val="0"/>
              </a:spcBef>
              <a:spcAft>
                <a:spcPct val="0"/>
              </a:spcAft>
              <a:buClrTx/>
              <a:defRPr/>
            </a:pPr>
            <a:r>
              <a:rPr lang="en-US" sz="1200" b="1" kern="1200" dirty="0">
                <a:solidFill>
                  <a:schemeClr val="tx1"/>
                </a:solidFill>
                <a:latin typeface="Calibri"/>
                <a:ea typeface="+mn-ea"/>
                <a:cs typeface="Arial" pitchFamily="34" charset="0"/>
              </a:rPr>
              <a:t>SET salary=7000</a:t>
            </a:r>
          </a:p>
          <a:p>
            <a:pPr lvl="0" fontAlgn="base">
              <a:spcBef>
                <a:spcPct val="0"/>
              </a:spcBef>
              <a:spcAft>
                <a:spcPct val="0"/>
              </a:spcAft>
              <a:buClrTx/>
              <a:defRPr/>
            </a:pPr>
            <a:r>
              <a:rPr lang="en-US" sz="1200" b="1" kern="1200" dirty="0">
                <a:solidFill>
                  <a:schemeClr val="tx1"/>
                </a:solidFill>
                <a:latin typeface="Calibri"/>
                <a:ea typeface="+mn-ea"/>
                <a:cs typeface="Arial" pitchFamily="34" charset="0"/>
              </a:rPr>
              <a:t>WHERE </a:t>
            </a:r>
            <a:r>
              <a:rPr lang="en-US" sz="1200" b="1" kern="1200" dirty="0" err="1">
                <a:solidFill>
                  <a:schemeClr val="tx1"/>
                </a:solidFill>
                <a:latin typeface="Calibri"/>
                <a:ea typeface="+mn-ea"/>
                <a:cs typeface="Arial" pitchFamily="34" charset="0"/>
              </a:rPr>
              <a:t>employee_id</a:t>
            </a:r>
            <a:r>
              <a:rPr lang="en-US" sz="1200" b="1" kern="1200" dirty="0">
                <a:solidFill>
                  <a:schemeClr val="tx1"/>
                </a:solidFill>
                <a:latin typeface="Calibri"/>
                <a:ea typeface="+mn-ea"/>
                <a:cs typeface="Arial" pitchFamily="34" charset="0"/>
              </a:rPr>
              <a:t>=999;</a:t>
            </a:r>
          </a:p>
          <a:p>
            <a:pPr lvl="0" fontAlgn="base">
              <a:spcBef>
                <a:spcPct val="0"/>
              </a:spcBef>
              <a:spcAft>
                <a:spcPct val="0"/>
              </a:spcAft>
              <a:buClrTx/>
              <a:defRPr/>
            </a:pPr>
            <a:endParaRPr lang="es-MX" sz="800" b="1" kern="1200" dirty="0">
              <a:solidFill>
                <a:srgbClr val="C00000"/>
              </a:solidFill>
              <a:latin typeface="Calibri"/>
              <a:ea typeface="+mn-ea"/>
              <a:cs typeface="Arial" pitchFamily="34" charset="0"/>
            </a:endParaRPr>
          </a:p>
        </p:txBody>
      </p:sp>
      <p:pic>
        <p:nvPicPr>
          <p:cNvPr id="13" name="Imagen 12">
            <a:extLst>
              <a:ext uri="{FF2B5EF4-FFF2-40B4-BE49-F238E27FC236}">
                <a16:creationId xmlns:a16="http://schemas.microsoft.com/office/drawing/2014/main" id="{C7603F8E-4CAD-4FF0-A056-C995C932C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281" y="6362328"/>
            <a:ext cx="6261446" cy="340373"/>
          </a:xfrm>
          <a:prstGeom prst="rect">
            <a:avLst/>
          </a:prstGeom>
        </p:spPr>
      </p:pic>
      <p:sp>
        <p:nvSpPr>
          <p:cNvPr id="14" name="CuadroTexto 13">
            <a:extLst>
              <a:ext uri="{FF2B5EF4-FFF2-40B4-BE49-F238E27FC236}">
                <a16:creationId xmlns:a16="http://schemas.microsoft.com/office/drawing/2014/main" id="{48F8B5F6-D91E-40FE-92EA-536F8A7B547C}"/>
              </a:ext>
            </a:extLst>
          </p:cNvPr>
          <p:cNvSpPr txBox="1"/>
          <p:nvPr/>
        </p:nvSpPr>
        <p:spPr>
          <a:xfrm>
            <a:off x="1015072" y="3667070"/>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15" name="CuadroTexto 14">
            <a:extLst>
              <a:ext uri="{FF2B5EF4-FFF2-40B4-BE49-F238E27FC236}">
                <a16:creationId xmlns:a16="http://schemas.microsoft.com/office/drawing/2014/main" id="{F3C4028C-FDB5-41AE-9961-C24199E6E77F}"/>
              </a:ext>
            </a:extLst>
          </p:cNvPr>
          <p:cNvSpPr txBox="1"/>
          <p:nvPr/>
        </p:nvSpPr>
        <p:spPr>
          <a:xfrm>
            <a:off x="7738108" y="5347829"/>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16" name="CuadroTexto 15">
            <a:extLst>
              <a:ext uri="{FF2B5EF4-FFF2-40B4-BE49-F238E27FC236}">
                <a16:creationId xmlns:a16="http://schemas.microsoft.com/office/drawing/2014/main" id="{65DE1343-351B-4A48-898C-EBAC84E70F2A}"/>
              </a:ext>
            </a:extLst>
          </p:cNvPr>
          <p:cNvSpPr txBox="1"/>
          <p:nvPr/>
        </p:nvSpPr>
        <p:spPr>
          <a:xfrm>
            <a:off x="222591" y="5500229"/>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2283084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5">
            <a:extLst>
              <a:ext uri="{FF2B5EF4-FFF2-40B4-BE49-F238E27FC236}">
                <a16:creationId xmlns:a16="http://schemas.microsoft.com/office/drawing/2014/main" id="{AF12F8C7-C2A9-4DF4-9F8D-0508B7797DBF}"/>
              </a:ext>
            </a:extLst>
          </p:cNvPr>
          <p:cNvSpPr txBox="1">
            <a:spLocks noChangeArrowheads="1"/>
          </p:cNvSpPr>
          <p:nvPr/>
        </p:nvSpPr>
        <p:spPr bwMode="auto">
          <a:xfrm>
            <a:off x="1246899" y="2622839"/>
            <a:ext cx="6593682" cy="58477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DROP TRIGGER TRG_U_PRESTAMO_SOCIAL</a:t>
            </a:r>
            <a:r>
              <a:rPr lang="en-US" sz="1600" b="1" i="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a:t>
            </a:r>
          </a:p>
          <a:p>
            <a:endParaRPr lang="en-US" sz="800" b="1" dirty="0">
              <a:latin typeface="Calibri" panose="020F0502020204030204" pitchFamily="34" charset="0"/>
              <a:cs typeface="Calibri" panose="020F0502020204030204" pitchFamily="34" charset="0"/>
            </a:endParaRPr>
          </a:p>
        </p:txBody>
      </p:sp>
      <p:sp>
        <p:nvSpPr>
          <p:cNvPr id="19" name="Rectangle 3">
            <a:extLst>
              <a:ext uri="{FF2B5EF4-FFF2-40B4-BE49-F238E27FC236}">
                <a16:creationId xmlns:a16="http://schemas.microsoft.com/office/drawing/2014/main" id="{D4FA880C-5714-431C-8C29-282ADEBDF796}"/>
              </a:ext>
            </a:extLst>
          </p:cNvPr>
          <p:cNvSpPr txBox="1">
            <a:spLocks noChangeArrowheads="1"/>
          </p:cNvSpPr>
          <p:nvPr/>
        </p:nvSpPr>
        <p:spPr bwMode="auto">
          <a:xfrm>
            <a:off x="611188" y="118326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opción 1 para eliminar un </a:t>
            </a:r>
            <a:r>
              <a:rPr lang="es-MX" sz="2000" kern="1200" dirty="0" err="1">
                <a:solidFill>
                  <a:prstClr val="black"/>
                </a:solidFill>
                <a:latin typeface="Calibri"/>
                <a:ea typeface="Arial Unicode MS"/>
                <a:cs typeface="Arial Unicode MS"/>
              </a:rPr>
              <a:t>trigger</a:t>
            </a:r>
            <a:r>
              <a:rPr lang="es-MX" sz="2000" kern="1200" dirty="0">
                <a:solidFill>
                  <a:prstClr val="black"/>
                </a:solidFill>
                <a:latin typeface="Calibri"/>
                <a:ea typeface="Arial Unicode MS"/>
                <a:cs typeface="Arial Unicode MS"/>
              </a:rPr>
              <a:t>:</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12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Ejemplo:</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2 para eliminar un </a:t>
            </a:r>
            <a:r>
              <a:rPr lang="es-MX" sz="2000" kern="1200" dirty="0" err="1">
                <a:solidFill>
                  <a:prstClr val="black"/>
                </a:solidFill>
                <a:latin typeface="Calibri"/>
                <a:ea typeface="Arial Unicode MS"/>
                <a:cs typeface="Arial Unicode MS"/>
              </a:rPr>
              <a:t>trigger</a:t>
            </a:r>
            <a:r>
              <a:rPr lang="es-MX" sz="2000" kern="1200" dirty="0">
                <a:solidFill>
                  <a:prstClr val="black"/>
                </a:solidFill>
                <a:latin typeface="Calibri"/>
                <a:ea typeface="Arial Unicode MS"/>
                <a:cs typeface="Arial Unicode MS"/>
              </a:rPr>
              <a:t> usando SQL </a:t>
            </a:r>
            <a:r>
              <a:rPr lang="es-MX" sz="2000" kern="1200" dirty="0" err="1">
                <a:solidFill>
                  <a:prstClr val="black"/>
                </a:solidFill>
                <a:latin typeface="Calibri"/>
                <a:ea typeface="Arial Unicode MS"/>
                <a:cs typeface="Arial Unicode MS"/>
              </a:rPr>
              <a:t>Developer</a:t>
            </a:r>
            <a:r>
              <a:rPr lang="es-MX" sz="2000" kern="1200" dirty="0">
                <a:solidFill>
                  <a:prstClr val="black"/>
                </a:solidFill>
                <a:latin typeface="Calibri"/>
                <a:ea typeface="Arial Unicode MS"/>
                <a:cs typeface="Arial Unicode MS"/>
              </a:rPr>
              <a:t>:</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Eliminar un </a:t>
            </a:r>
            <a:r>
              <a:rPr lang="es-CL" sz="2800" b="1" dirty="0" err="1">
                <a:solidFill>
                  <a:prstClr val="white"/>
                </a:solidFill>
                <a:latin typeface="Calibri"/>
              </a:rPr>
              <a:t>Trigger</a:t>
            </a:r>
            <a:endParaRPr lang="es-CL" sz="2800" b="1" dirty="0">
              <a:solidFill>
                <a:prstClr val="white"/>
              </a:solidFill>
              <a:latin typeface="Calibri"/>
            </a:endParaRPr>
          </a:p>
        </p:txBody>
      </p:sp>
      <p:sp>
        <p:nvSpPr>
          <p:cNvPr id="15" name="Text Box 5">
            <a:extLst>
              <a:ext uri="{FF2B5EF4-FFF2-40B4-BE49-F238E27FC236}">
                <a16:creationId xmlns:a16="http://schemas.microsoft.com/office/drawing/2014/main" id="{FA5FC535-8201-4E65-B743-25DD286CF12D}"/>
              </a:ext>
            </a:extLst>
          </p:cNvPr>
          <p:cNvSpPr txBox="1">
            <a:spLocks noChangeArrowheads="1"/>
          </p:cNvSpPr>
          <p:nvPr/>
        </p:nvSpPr>
        <p:spPr bwMode="auto">
          <a:xfrm>
            <a:off x="1238878" y="1514982"/>
            <a:ext cx="6593682" cy="58477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DROP TRIGGER </a:t>
            </a:r>
            <a:r>
              <a:rPr lang="en-US" sz="1600" b="1" i="1" dirty="0" err="1">
                <a:latin typeface="Calibri" panose="020F0502020204030204" pitchFamily="34" charset="0"/>
                <a:cs typeface="Calibri" panose="020F0502020204030204" pitchFamily="34" charset="0"/>
              </a:rPr>
              <a:t>nombre_trigger</a:t>
            </a:r>
            <a:r>
              <a:rPr lang="en-US" sz="1600" b="1" i="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a:t>
            </a:r>
          </a:p>
          <a:p>
            <a:endParaRPr lang="en-US" sz="800" b="1" dirty="0">
              <a:latin typeface="Calibri" panose="020F0502020204030204" pitchFamily="34" charset="0"/>
              <a:cs typeface="Calibri" panose="020F0502020204030204" pitchFamily="34" charset="0"/>
            </a:endParaRPr>
          </a:p>
        </p:txBody>
      </p:sp>
      <p:pic>
        <p:nvPicPr>
          <p:cNvPr id="4" name="Imagen 3" descr="Texto, Chat o mensaje de texto&#10;&#10;Descripción generada automáticamente">
            <a:extLst>
              <a:ext uri="{FF2B5EF4-FFF2-40B4-BE49-F238E27FC236}">
                <a16:creationId xmlns:a16="http://schemas.microsoft.com/office/drawing/2014/main" id="{A0E1BD0D-C0B7-4992-BCAB-66B9A2E8D41C}"/>
              </a:ext>
            </a:extLst>
          </p:cNvPr>
          <p:cNvPicPr>
            <a:picLocks noChangeAspect="1"/>
          </p:cNvPicPr>
          <p:nvPr/>
        </p:nvPicPr>
        <p:blipFill>
          <a:blip r:embed="rId3"/>
          <a:stretch>
            <a:fillRect/>
          </a:stretch>
        </p:blipFill>
        <p:spPr>
          <a:xfrm>
            <a:off x="1238878" y="3843141"/>
            <a:ext cx="2428571" cy="1209524"/>
          </a:xfrm>
          <a:prstGeom prst="rect">
            <a:avLst/>
          </a:prstGeom>
        </p:spPr>
      </p:pic>
      <p:pic>
        <p:nvPicPr>
          <p:cNvPr id="6" name="Imagen 5" descr="Interfaz de usuario gráfica, Texto, Aplicación&#10;&#10;Descripción generada automáticamente">
            <a:extLst>
              <a:ext uri="{FF2B5EF4-FFF2-40B4-BE49-F238E27FC236}">
                <a16:creationId xmlns:a16="http://schemas.microsoft.com/office/drawing/2014/main" id="{B0C23372-42DB-40BE-AC0A-668B88C7FA26}"/>
              </a:ext>
            </a:extLst>
          </p:cNvPr>
          <p:cNvPicPr>
            <a:picLocks noChangeAspect="1"/>
          </p:cNvPicPr>
          <p:nvPr/>
        </p:nvPicPr>
        <p:blipFill>
          <a:blip r:embed="rId4"/>
          <a:stretch>
            <a:fillRect/>
          </a:stretch>
        </p:blipFill>
        <p:spPr>
          <a:xfrm>
            <a:off x="4176611" y="3843141"/>
            <a:ext cx="3994040" cy="2772436"/>
          </a:xfrm>
          <a:prstGeom prst="rect">
            <a:avLst/>
          </a:prstGeom>
        </p:spPr>
      </p:pic>
    </p:spTree>
    <p:extLst>
      <p:ext uri="{BB962C8B-B14F-4D97-AF65-F5344CB8AC3E}">
        <p14:creationId xmlns:p14="http://schemas.microsoft.com/office/powerpoint/2010/main" val="3565501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29</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MX" sz="2200" dirty="0"/>
              <a:t>Se describieron las características de un </a:t>
            </a:r>
            <a:r>
              <a:rPr lang="es-MX" sz="2200" dirty="0" err="1"/>
              <a:t>Trigger</a:t>
            </a:r>
            <a:r>
              <a:rPr lang="es-MX" sz="2200" dirty="0"/>
              <a:t>.</a:t>
            </a:r>
          </a:p>
          <a:p>
            <a:pPr marL="393700" indent="-342900" algn="just">
              <a:buFont typeface="Arial" panose="020B0604020202020204" pitchFamily="34" charset="0"/>
              <a:buChar char="•"/>
            </a:pPr>
            <a:r>
              <a:rPr lang="es-MX" sz="2200" dirty="0"/>
              <a:t>Se explicaron los eventos que un </a:t>
            </a:r>
            <a:r>
              <a:rPr lang="es-MX" sz="2200" dirty="0" err="1"/>
              <a:t>Trigger</a:t>
            </a:r>
            <a:r>
              <a:rPr lang="es-MX" sz="2200" dirty="0"/>
              <a:t> puede controlar.</a:t>
            </a:r>
          </a:p>
          <a:p>
            <a:pPr marL="393700" indent="-342900" algn="just">
              <a:buFont typeface="Arial" panose="020B0604020202020204" pitchFamily="34" charset="0"/>
              <a:buChar char="•"/>
            </a:pPr>
            <a:r>
              <a:rPr lang="es-MX" sz="2200" dirty="0"/>
              <a:t>Se describieron las características de un </a:t>
            </a:r>
            <a:r>
              <a:rPr lang="es-MX" sz="2200" dirty="0" err="1"/>
              <a:t>Trigger</a:t>
            </a:r>
            <a:r>
              <a:rPr lang="es-MX" sz="2200" dirty="0"/>
              <a:t> asociado a una Tabla.</a:t>
            </a:r>
          </a:p>
          <a:p>
            <a:pPr marL="393700" indent="-342900" algn="just">
              <a:buFont typeface="Arial" panose="020B0604020202020204" pitchFamily="34" charset="0"/>
              <a:buChar char="•"/>
            </a:pPr>
            <a:r>
              <a:rPr lang="es-MX" sz="2200" dirty="0"/>
              <a:t>Se explicaron los tipos de  </a:t>
            </a:r>
            <a:r>
              <a:rPr lang="es-MX" sz="2200" dirty="0" err="1"/>
              <a:t>Triggers</a:t>
            </a:r>
            <a:r>
              <a:rPr lang="es-MX" sz="2200" dirty="0"/>
              <a:t>  asociados a una Tabla.</a:t>
            </a:r>
          </a:p>
          <a:p>
            <a:pPr marL="393700" indent="-342900" algn="just">
              <a:buFont typeface="Arial" panose="020B0604020202020204" pitchFamily="34" charset="0"/>
              <a:buChar char="•"/>
            </a:pPr>
            <a:r>
              <a:rPr lang="es-MX" sz="2200" dirty="0"/>
              <a:t>Se explicó cómo crear un </a:t>
            </a:r>
            <a:r>
              <a:rPr lang="es-MX" sz="2200" dirty="0" err="1"/>
              <a:t>Trigger</a:t>
            </a:r>
            <a:r>
              <a:rPr lang="es-MX" sz="2200" dirty="0"/>
              <a:t> a Nivel de Sentencia.</a:t>
            </a:r>
          </a:p>
          <a:p>
            <a:pPr marL="393700" indent="-342900" algn="just">
              <a:buFont typeface="Arial" panose="020B0604020202020204" pitchFamily="34" charset="0"/>
              <a:buChar char="•"/>
            </a:pPr>
            <a:r>
              <a:rPr lang="es-MX" sz="2200" dirty="0"/>
              <a:t>Se explicó cómo usar las Estructuras de Datos OLD y NEW en un </a:t>
            </a:r>
            <a:r>
              <a:rPr lang="es-MX" sz="2200" dirty="0" err="1"/>
              <a:t>Trigger</a:t>
            </a:r>
            <a:endParaRPr lang="es-MX" sz="2200" dirty="0"/>
          </a:p>
          <a:p>
            <a:pPr marL="393700" indent="-342900" algn="just">
              <a:buFont typeface="Arial" panose="020B0604020202020204" pitchFamily="34" charset="0"/>
              <a:buChar char="•"/>
            </a:pPr>
            <a:r>
              <a:rPr lang="es-MX" sz="2200" dirty="0"/>
              <a:t>Se explicó como crear un </a:t>
            </a:r>
            <a:r>
              <a:rPr lang="es-MX" sz="2200" dirty="0" err="1"/>
              <a:t>Trigger</a:t>
            </a:r>
            <a:r>
              <a:rPr lang="es-MX" sz="2200" dirty="0"/>
              <a:t> a Nivel de Fila.</a:t>
            </a:r>
          </a:p>
        </p:txBody>
      </p:sp>
    </p:spTree>
    <p:extLst>
      <p:ext uri="{BB962C8B-B14F-4D97-AF65-F5344CB8AC3E}">
        <p14:creationId xmlns:p14="http://schemas.microsoft.com/office/powerpoint/2010/main" val="5406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MX" sz="2200" dirty="0"/>
              <a:t>Características de un </a:t>
            </a:r>
            <a:r>
              <a:rPr lang="es-MX" sz="2200" dirty="0" err="1"/>
              <a:t>Trigger</a:t>
            </a:r>
            <a:r>
              <a:rPr lang="es-MX" sz="2200" dirty="0"/>
              <a:t>.</a:t>
            </a:r>
          </a:p>
          <a:p>
            <a:pPr marL="393700" indent="-342900" algn="just">
              <a:buFont typeface="Arial" panose="020B0604020202020204" pitchFamily="34" charset="0"/>
              <a:buChar char="•"/>
            </a:pPr>
            <a:r>
              <a:rPr lang="es-MX" sz="2200" dirty="0"/>
              <a:t>Eventos que un </a:t>
            </a:r>
            <a:r>
              <a:rPr lang="es-MX" sz="2200" dirty="0" err="1"/>
              <a:t>Trigger</a:t>
            </a:r>
            <a:r>
              <a:rPr lang="es-MX" sz="2200" dirty="0"/>
              <a:t> puede controlar.</a:t>
            </a:r>
          </a:p>
          <a:p>
            <a:pPr marL="393700" indent="-342900" algn="just">
              <a:buFont typeface="Arial" panose="020B0604020202020204" pitchFamily="34" charset="0"/>
              <a:buChar char="•"/>
            </a:pPr>
            <a:r>
              <a:rPr lang="es-MX" sz="2200" dirty="0"/>
              <a:t>Características de un </a:t>
            </a:r>
            <a:r>
              <a:rPr lang="es-MX" sz="2200" dirty="0" err="1"/>
              <a:t>Trigger</a:t>
            </a:r>
            <a:r>
              <a:rPr lang="es-MX" sz="2200" dirty="0"/>
              <a:t> asociado a una Tabla.</a:t>
            </a:r>
          </a:p>
          <a:p>
            <a:pPr marL="393700" indent="-342900" algn="just">
              <a:buFont typeface="Arial" panose="020B0604020202020204" pitchFamily="34" charset="0"/>
              <a:buChar char="•"/>
            </a:pPr>
            <a:r>
              <a:rPr lang="es-MX" sz="2200" dirty="0"/>
              <a:t>Tipos de  </a:t>
            </a:r>
            <a:r>
              <a:rPr lang="es-MX" sz="2200" dirty="0" err="1"/>
              <a:t>Triggers</a:t>
            </a:r>
            <a:r>
              <a:rPr lang="es-MX" sz="2200" dirty="0"/>
              <a:t>  asociados a una Tabla.</a:t>
            </a:r>
          </a:p>
          <a:p>
            <a:pPr marL="393700" indent="-342900" algn="just">
              <a:buFont typeface="Arial" panose="020B0604020202020204" pitchFamily="34" charset="0"/>
              <a:buChar char="•"/>
            </a:pPr>
            <a:r>
              <a:rPr lang="es-MX" sz="2200" dirty="0"/>
              <a:t>Cómo crear un </a:t>
            </a:r>
            <a:r>
              <a:rPr lang="es-MX" sz="2200" dirty="0" err="1"/>
              <a:t>Trigger</a:t>
            </a:r>
            <a:r>
              <a:rPr lang="es-MX" sz="2200" dirty="0"/>
              <a:t> a Nivel de Sentencia.</a:t>
            </a:r>
          </a:p>
          <a:p>
            <a:pPr marL="393700" indent="-342900" algn="just">
              <a:buFont typeface="Arial" panose="020B0604020202020204" pitchFamily="34" charset="0"/>
              <a:buChar char="•"/>
            </a:pPr>
            <a:r>
              <a:rPr lang="es-MX" sz="2200" dirty="0"/>
              <a:t>Uso de Estructuras de Datos OLD y NEW en un </a:t>
            </a:r>
            <a:r>
              <a:rPr lang="es-MX" sz="2200" dirty="0" err="1"/>
              <a:t>Trigger</a:t>
            </a:r>
            <a:endParaRPr lang="es-MX" sz="2200" dirty="0"/>
          </a:p>
          <a:p>
            <a:pPr marL="393700" indent="-342900" algn="just">
              <a:buFont typeface="Arial" panose="020B0604020202020204" pitchFamily="34" charset="0"/>
              <a:buChar char="•"/>
            </a:pPr>
            <a:r>
              <a:rPr lang="es-MX" sz="2200" dirty="0"/>
              <a:t>Cómo crear un </a:t>
            </a:r>
            <a:r>
              <a:rPr lang="es-MX" sz="2200" dirty="0" err="1"/>
              <a:t>Trigger</a:t>
            </a:r>
            <a:r>
              <a:rPr lang="es-MX" sz="2200" dirty="0"/>
              <a:t> a Nivel de Fila.</a:t>
            </a:r>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285747"/>
            <a:ext cx="5995800" cy="2200654"/>
          </a:xfrm>
          <a:prstGeom prst="rect">
            <a:avLst/>
          </a:prstGeom>
        </p:spPr>
        <p:txBody>
          <a:bodyPr spcFirstLastPara="1" wrap="square" lIns="91425" tIns="45700" rIns="91425" bIns="45700" anchor="ctr" anchorCtr="0">
            <a:noAutofit/>
          </a:bodyPr>
          <a:lstStyle/>
          <a:p>
            <a:pPr lvl="0"/>
            <a:r>
              <a:rPr lang="es-ES_tradnl" sz="4800" b="1" dirty="0"/>
              <a:t>Programando Acciones Automáticas a través de </a:t>
            </a:r>
            <a:r>
              <a:rPr lang="es-ES_tradnl" sz="4800" b="1" dirty="0" err="1"/>
              <a:t>Triggers</a:t>
            </a:r>
            <a:endParaRPr sz="4800" b="1" dirty="0"/>
          </a:p>
        </p:txBody>
      </p:sp>
      <p:pic>
        <p:nvPicPr>
          <p:cNvPr id="4" name="Imagen 3">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33436" y="6015146"/>
            <a:ext cx="8877127" cy="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4" y="226373"/>
            <a:ext cx="4534030" cy="813000"/>
          </a:xfrm>
        </p:spPr>
        <p:txBody>
          <a:bodyPr/>
          <a:lstStyle/>
          <a:p>
            <a:pPr lvl="0" defTabSz="457200">
              <a:defRPr/>
            </a:pPr>
            <a:r>
              <a:rPr lang="es-CL" sz="2800" b="1" dirty="0">
                <a:solidFill>
                  <a:prstClr val="white"/>
                </a:solidFill>
                <a:latin typeface="Calibri"/>
              </a:rPr>
              <a:t>Conceptos Generales de </a:t>
            </a:r>
            <a:r>
              <a:rPr lang="es-CL" sz="2800" b="1" dirty="0" err="1">
                <a:solidFill>
                  <a:prstClr val="white"/>
                </a:solidFill>
                <a:latin typeface="Calibri"/>
              </a:rPr>
              <a:t>Triggers</a:t>
            </a:r>
            <a:endParaRPr lang="es-CL" sz="2800" b="1" dirty="0">
              <a:solidFill>
                <a:prstClr val="white"/>
              </a:solidFill>
              <a:latin typeface="Calibri"/>
            </a:endParaRPr>
          </a:p>
        </p:txBody>
      </p:sp>
      <p:pic>
        <p:nvPicPr>
          <p:cNvPr id="2" name="Imagen 1">
            <a:extLst>
              <a:ext uri="{FF2B5EF4-FFF2-40B4-BE49-F238E27FC236}">
                <a16:creationId xmlns:a16="http://schemas.microsoft.com/office/drawing/2014/main" id="{9C8B1A60-CFBD-42CA-9CCC-B985A1DD73D8}"/>
              </a:ext>
            </a:extLst>
          </p:cNvPr>
          <p:cNvPicPr>
            <a:picLocks noChangeAspect="1"/>
          </p:cNvPicPr>
          <p:nvPr/>
        </p:nvPicPr>
        <p:blipFill>
          <a:blip r:embed="rId3"/>
          <a:stretch>
            <a:fillRect/>
          </a:stretch>
        </p:blipFill>
        <p:spPr>
          <a:xfrm>
            <a:off x="168442" y="1324324"/>
            <a:ext cx="8807116" cy="5035415"/>
          </a:xfrm>
          <a:prstGeom prst="rect">
            <a:avLst/>
          </a:prstGeom>
        </p:spPr>
      </p:pic>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4" y="226373"/>
            <a:ext cx="4600532" cy="813000"/>
          </a:xfrm>
        </p:spPr>
        <p:txBody>
          <a:bodyPr/>
          <a:lstStyle/>
          <a:p>
            <a:pPr lvl="0" defTabSz="457200">
              <a:defRPr/>
            </a:pPr>
            <a:r>
              <a:rPr lang="es-CL" sz="2800" b="1" dirty="0">
                <a:solidFill>
                  <a:prstClr val="white"/>
                </a:solidFill>
                <a:latin typeface="Calibri"/>
              </a:rPr>
              <a:t>Características de los </a:t>
            </a:r>
            <a:br>
              <a:rPr lang="es-CL" sz="2800" b="1" dirty="0">
                <a:solidFill>
                  <a:prstClr val="white"/>
                </a:solidFill>
                <a:latin typeface="Calibri"/>
              </a:rPr>
            </a:br>
            <a:r>
              <a:rPr lang="es-CL" sz="2800" b="1" dirty="0" err="1">
                <a:solidFill>
                  <a:prstClr val="white"/>
                </a:solidFill>
                <a:latin typeface="Calibri"/>
              </a:rPr>
              <a:t>Triggers</a:t>
            </a:r>
            <a:endParaRPr lang="es-CL" sz="2800" b="1" dirty="0">
              <a:solidFill>
                <a:prstClr val="white"/>
              </a:solidFill>
              <a:latin typeface="Calibri"/>
            </a:endParaRPr>
          </a:p>
        </p:txBody>
      </p:sp>
      <p:pic>
        <p:nvPicPr>
          <p:cNvPr id="5" name="Imagen 4">
            <a:extLst>
              <a:ext uri="{FF2B5EF4-FFF2-40B4-BE49-F238E27FC236}">
                <a16:creationId xmlns:a16="http://schemas.microsoft.com/office/drawing/2014/main" id="{109F8C1A-FBE2-4498-9AA4-8367EF54ACFE}"/>
              </a:ext>
            </a:extLst>
          </p:cNvPr>
          <p:cNvPicPr>
            <a:picLocks noChangeAspect="1"/>
          </p:cNvPicPr>
          <p:nvPr/>
        </p:nvPicPr>
        <p:blipFill>
          <a:blip r:embed="rId3"/>
          <a:stretch>
            <a:fillRect/>
          </a:stretch>
        </p:blipFill>
        <p:spPr>
          <a:xfrm>
            <a:off x="1338909" y="1056626"/>
            <a:ext cx="6466182" cy="5777847"/>
          </a:xfrm>
          <a:prstGeom prst="rect">
            <a:avLst/>
          </a:prstGeom>
        </p:spPr>
      </p:pic>
    </p:spTree>
    <p:extLst>
      <p:ext uri="{BB962C8B-B14F-4D97-AF65-F5344CB8AC3E}">
        <p14:creationId xmlns:p14="http://schemas.microsoft.com/office/powerpoint/2010/main" val="213258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99436" y="226373"/>
            <a:ext cx="4600532" cy="813000"/>
          </a:xfrm>
        </p:spPr>
        <p:txBody>
          <a:bodyPr/>
          <a:lstStyle/>
          <a:p>
            <a:pPr lvl="0" defTabSz="457200">
              <a:defRPr/>
            </a:pPr>
            <a:r>
              <a:rPr lang="es-CL" sz="2800" b="1" dirty="0">
                <a:solidFill>
                  <a:prstClr val="white"/>
                </a:solidFill>
                <a:latin typeface="Calibri"/>
              </a:rPr>
              <a:t>Eventos que un </a:t>
            </a:r>
            <a:r>
              <a:rPr lang="es-CL" sz="2800" b="1" dirty="0" err="1">
                <a:solidFill>
                  <a:prstClr val="white"/>
                </a:solidFill>
                <a:latin typeface="Calibri"/>
              </a:rPr>
              <a:t>Trigger</a:t>
            </a:r>
            <a:r>
              <a:rPr lang="es-CL" sz="2800" b="1" dirty="0">
                <a:solidFill>
                  <a:prstClr val="white"/>
                </a:solidFill>
                <a:latin typeface="Calibri"/>
              </a:rPr>
              <a:t> </a:t>
            </a:r>
            <a:br>
              <a:rPr lang="es-CL" sz="2800" b="1" dirty="0">
                <a:solidFill>
                  <a:prstClr val="white"/>
                </a:solidFill>
                <a:latin typeface="Calibri"/>
              </a:rPr>
            </a:br>
            <a:r>
              <a:rPr lang="es-CL" sz="2800" b="1" dirty="0">
                <a:solidFill>
                  <a:prstClr val="white"/>
                </a:solidFill>
                <a:latin typeface="Calibri"/>
              </a:rPr>
              <a:t>puede Controlar</a:t>
            </a:r>
          </a:p>
        </p:txBody>
      </p:sp>
      <p:pic>
        <p:nvPicPr>
          <p:cNvPr id="7" name="Imagen 6">
            <a:extLst>
              <a:ext uri="{FF2B5EF4-FFF2-40B4-BE49-F238E27FC236}">
                <a16:creationId xmlns:a16="http://schemas.microsoft.com/office/drawing/2014/main" id="{B2F45CBF-4D48-4192-B06A-161F6DD759E8}"/>
              </a:ext>
            </a:extLst>
          </p:cNvPr>
          <p:cNvPicPr>
            <a:picLocks noChangeAspect="1"/>
          </p:cNvPicPr>
          <p:nvPr/>
        </p:nvPicPr>
        <p:blipFill>
          <a:blip r:embed="rId3"/>
          <a:stretch>
            <a:fillRect/>
          </a:stretch>
        </p:blipFill>
        <p:spPr>
          <a:xfrm>
            <a:off x="109341" y="1463815"/>
            <a:ext cx="8925318" cy="4993057"/>
          </a:xfrm>
          <a:prstGeom prst="rect">
            <a:avLst/>
          </a:prstGeom>
        </p:spPr>
      </p:pic>
    </p:spTree>
    <p:extLst>
      <p:ext uri="{BB962C8B-B14F-4D97-AF65-F5344CB8AC3E}">
        <p14:creationId xmlns:p14="http://schemas.microsoft.com/office/powerpoint/2010/main" val="3218365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99436" y="226373"/>
            <a:ext cx="4600532" cy="813000"/>
          </a:xfrm>
        </p:spPr>
        <p:txBody>
          <a:bodyPr/>
          <a:lstStyle/>
          <a:p>
            <a:pPr lvl="0" defTabSz="457200">
              <a:defRPr/>
            </a:pPr>
            <a:r>
              <a:rPr lang="es-MX" sz="2800" b="1" dirty="0">
                <a:solidFill>
                  <a:prstClr val="white"/>
                </a:solidFill>
                <a:latin typeface="Calibri"/>
              </a:rPr>
              <a:t>Características de un </a:t>
            </a:r>
            <a:r>
              <a:rPr lang="es-MX" sz="2800" b="1" dirty="0" err="1">
                <a:solidFill>
                  <a:prstClr val="white"/>
                </a:solidFill>
                <a:latin typeface="Calibri"/>
              </a:rPr>
              <a:t>Trigger</a:t>
            </a:r>
            <a:r>
              <a:rPr lang="es-MX" sz="2800" b="1" dirty="0">
                <a:solidFill>
                  <a:prstClr val="white"/>
                </a:solidFill>
                <a:latin typeface="Calibri"/>
              </a:rPr>
              <a:t> Asociado a una Tabla</a:t>
            </a:r>
            <a:endParaRPr lang="es-CL" sz="2800" b="1" dirty="0">
              <a:solidFill>
                <a:prstClr val="white"/>
              </a:solidFill>
              <a:latin typeface="Calibri"/>
            </a:endParaRPr>
          </a:p>
        </p:txBody>
      </p:sp>
      <p:pic>
        <p:nvPicPr>
          <p:cNvPr id="4" name="Imagen 3">
            <a:extLst>
              <a:ext uri="{FF2B5EF4-FFF2-40B4-BE49-F238E27FC236}">
                <a16:creationId xmlns:a16="http://schemas.microsoft.com/office/drawing/2014/main" id="{A3AA4765-008F-4C22-A9EC-A28805A507C1}"/>
              </a:ext>
            </a:extLst>
          </p:cNvPr>
          <p:cNvPicPr>
            <a:picLocks noChangeAspect="1"/>
          </p:cNvPicPr>
          <p:nvPr/>
        </p:nvPicPr>
        <p:blipFill>
          <a:blip r:embed="rId3"/>
          <a:stretch>
            <a:fillRect/>
          </a:stretch>
        </p:blipFill>
        <p:spPr>
          <a:xfrm>
            <a:off x="1341551" y="1132212"/>
            <a:ext cx="6460897" cy="5554724"/>
          </a:xfrm>
          <a:prstGeom prst="rect">
            <a:avLst/>
          </a:prstGeom>
        </p:spPr>
      </p:pic>
    </p:spTree>
    <p:extLst>
      <p:ext uri="{BB962C8B-B14F-4D97-AF65-F5344CB8AC3E}">
        <p14:creationId xmlns:p14="http://schemas.microsoft.com/office/powerpoint/2010/main" val="843193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4566" y="226373"/>
            <a:ext cx="4600532" cy="813000"/>
          </a:xfrm>
        </p:spPr>
        <p:txBody>
          <a:bodyPr/>
          <a:lstStyle/>
          <a:p>
            <a:pPr lvl="0" defTabSz="457200">
              <a:defRPr/>
            </a:pPr>
            <a:r>
              <a:rPr lang="es-MX" sz="2800" b="1" dirty="0">
                <a:solidFill>
                  <a:prstClr val="white"/>
                </a:solidFill>
                <a:latin typeface="Calibri"/>
              </a:rPr>
              <a:t>Cómo crear un </a:t>
            </a:r>
            <a:r>
              <a:rPr lang="es-MX" sz="2800" b="1" dirty="0" err="1">
                <a:solidFill>
                  <a:prstClr val="white"/>
                </a:solidFill>
                <a:latin typeface="Calibri"/>
              </a:rPr>
              <a:t>Trigger</a:t>
            </a:r>
            <a:r>
              <a:rPr lang="es-MX" sz="2800" b="1" dirty="0">
                <a:solidFill>
                  <a:prstClr val="white"/>
                </a:solidFill>
                <a:latin typeface="Calibri"/>
              </a:rPr>
              <a:t> Asociado a una Tabla</a:t>
            </a:r>
            <a:endParaRPr lang="es-CL" sz="2800" b="1" dirty="0">
              <a:solidFill>
                <a:prstClr val="white"/>
              </a:solidFill>
              <a:latin typeface="Calibri"/>
            </a:endParaRPr>
          </a:p>
        </p:txBody>
      </p:sp>
      <p:sp>
        <p:nvSpPr>
          <p:cNvPr id="4" name="Rectangle 3">
            <a:extLst>
              <a:ext uri="{FF2B5EF4-FFF2-40B4-BE49-F238E27FC236}">
                <a16:creationId xmlns:a16="http://schemas.microsoft.com/office/drawing/2014/main" id="{BD605F50-1552-4E56-8685-A6EC19E7CC15}"/>
              </a:ext>
            </a:extLst>
          </p:cNvPr>
          <p:cNvSpPr txBox="1">
            <a:spLocks noChangeArrowheads="1"/>
          </p:cNvSpPr>
          <p:nvPr/>
        </p:nvSpPr>
        <p:spPr bwMode="auto">
          <a:xfrm>
            <a:off x="611188" y="301502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endParaRPr lang="es-CL" sz="2000" kern="1200" dirty="0">
              <a:solidFill>
                <a:prstClr val="black"/>
              </a:solidFill>
              <a:latin typeface="Calibri"/>
              <a:ea typeface="Arial Unicode MS"/>
              <a:cs typeface="Times New Roman" pitchFamily="18" charset="0"/>
            </a:endParaRPr>
          </a:p>
        </p:txBody>
      </p:sp>
      <p:sp>
        <p:nvSpPr>
          <p:cNvPr id="5" name="Text Box 5">
            <a:extLst>
              <a:ext uri="{FF2B5EF4-FFF2-40B4-BE49-F238E27FC236}">
                <a16:creationId xmlns:a16="http://schemas.microsoft.com/office/drawing/2014/main" id="{7A1CBF20-64B3-4CF5-86F0-BD67822629FC}"/>
              </a:ext>
            </a:extLst>
          </p:cNvPr>
          <p:cNvSpPr txBox="1">
            <a:spLocks noChangeArrowheads="1"/>
          </p:cNvSpPr>
          <p:nvPr/>
        </p:nvSpPr>
        <p:spPr bwMode="auto">
          <a:xfrm>
            <a:off x="1301365" y="3322675"/>
            <a:ext cx="6606959" cy="336033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3600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tabLst>
                <a:tab pos="1200150" algn="l"/>
              </a:tabLst>
            </a:pPr>
            <a:r>
              <a:rPr lang="en-US" sz="1600" b="1" dirty="0">
                <a:latin typeface="Calibri" panose="020F0502020204030204" pitchFamily="34" charset="0"/>
                <a:cs typeface="Calibri" panose="020F0502020204030204" pitchFamily="34" charset="0"/>
              </a:rPr>
              <a:t>CREATE [OR REPLACE] TRIGGER </a:t>
            </a:r>
            <a:r>
              <a:rPr lang="en-US" sz="1600" b="1" i="1" dirty="0" err="1">
                <a:latin typeface="Calibri" panose="020F0502020204030204" pitchFamily="34" charset="0"/>
                <a:cs typeface="Calibri" panose="020F0502020204030204" pitchFamily="34" charset="0"/>
              </a:rPr>
              <a:t>nombre_trigger</a:t>
            </a:r>
            <a:endParaRPr lang="en-US" sz="1600" b="1" dirty="0">
              <a:latin typeface="Calibri" panose="020F0502020204030204" pitchFamily="34" charset="0"/>
              <a:cs typeface="Calibri" panose="020F0502020204030204" pitchFamily="34" charset="0"/>
            </a:endParaRPr>
          </a:p>
          <a:p>
            <a:pPr>
              <a:tabLst>
                <a:tab pos="1200150" algn="l"/>
              </a:tabLst>
            </a:pPr>
            <a:r>
              <a:rPr lang="en-US" sz="1600" b="1" i="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{BEFORE | AFTER}</a:t>
            </a:r>
          </a:p>
          <a:p>
            <a:pPr>
              <a:tabLst>
                <a:tab pos="1200150" algn="l"/>
              </a:tabLst>
            </a:pPr>
            <a:r>
              <a:rPr lang="en-US" sz="1600" b="1" dirty="0">
                <a:latin typeface="Calibri" panose="020F0502020204030204" pitchFamily="34" charset="0"/>
                <a:cs typeface="Calibri" panose="020F0502020204030204" pitchFamily="34" charset="0"/>
              </a:rPr>
              <a:t>  {INSERT | [OR] DELETE | [OR] UPDATE | [OR]UPDATE OF </a:t>
            </a:r>
            <a:r>
              <a:rPr lang="en-US" sz="1600" b="1" i="1" dirty="0" err="1">
                <a:latin typeface="Calibri" panose="020F0502020204030204" pitchFamily="34" charset="0"/>
                <a:cs typeface="Calibri" panose="020F0502020204030204" pitchFamily="34" charset="0"/>
              </a:rPr>
              <a:t>lista_columnas</a:t>
            </a:r>
            <a:r>
              <a:rPr lang="en-US" sz="1600" b="1" i="1"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a:t>
            </a:r>
          </a:p>
          <a:p>
            <a:pPr>
              <a:tabLst>
                <a:tab pos="1200150" algn="l"/>
              </a:tabLst>
            </a:pPr>
            <a:r>
              <a:rPr lang="en-US" sz="1600" b="1" dirty="0">
                <a:latin typeface="Calibri" panose="020F0502020204030204" pitchFamily="34" charset="0"/>
                <a:cs typeface="Calibri" panose="020F0502020204030204" pitchFamily="34" charset="0"/>
              </a:rPr>
              <a:t>ON</a:t>
            </a:r>
            <a:r>
              <a:rPr lang="en-US" sz="1600" b="1" i="1" dirty="0">
                <a:latin typeface="Calibri" panose="020F0502020204030204" pitchFamily="34" charset="0"/>
                <a:cs typeface="Calibri" panose="020F0502020204030204" pitchFamily="34" charset="0"/>
              </a:rPr>
              <a:t> </a:t>
            </a:r>
            <a:r>
              <a:rPr lang="en-US" sz="1600" b="1" i="1" dirty="0" err="1">
                <a:latin typeface="Calibri" panose="020F0502020204030204" pitchFamily="34" charset="0"/>
                <a:cs typeface="Calibri" panose="020F0502020204030204" pitchFamily="34" charset="0"/>
              </a:rPr>
              <a:t>nombre_tabla</a:t>
            </a:r>
            <a:endParaRPr lang="en-US" sz="1600" b="1" i="1" dirty="0">
              <a:latin typeface="Calibri" panose="020F0502020204030204" pitchFamily="34" charset="0"/>
              <a:cs typeface="Calibri" panose="020F0502020204030204" pitchFamily="34" charset="0"/>
            </a:endParaRPr>
          </a:p>
          <a:p>
            <a:pPr>
              <a:tabLst>
                <a:tab pos="1200150" algn="l"/>
              </a:tabLst>
            </a:pPr>
            <a:r>
              <a:rPr lang="en-US" sz="1600" b="1" dirty="0">
                <a:latin typeface="Calibri" panose="020F0502020204030204" pitchFamily="34" charset="0"/>
                <a:cs typeface="Calibri" panose="020F0502020204030204" pitchFamily="34" charset="0"/>
              </a:rPr>
              <a:t>[[REFERENCING OLD AS </a:t>
            </a:r>
            <a:r>
              <a:rPr lang="en-US" sz="1600" b="1" i="1" dirty="0">
                <a:latin typeface="Calibri" panose="020F0502020204030204" pitchFamily="34" charset="0"/>
                <a:cs typeface="Calibri" panose="020F0502020204030204" pitchFamily="34" charset="0"/>
              </a:rPr>
              <a:t>old | </a:t>
            </a:r>
            <a:r>
              <a:rPr lang="en-US" sz="1600" b="1" dirty="0">
                <a:latin typeface="Calibri" panose="020F0502020204030204" pitchFamily="34" charset="0"/>
                <a:cs typeface="Calibri" panose="020F0502020204030204" pitchFamily="34" charset="0"/>
              </a:rPr>
              <a:t>NEW AS </a:t>
            </a:r>
            <a:r>
              <a:rPr lang="en-US" sz="1600" b="1" i="1" dirty="0">
                <a:latin typeface="Calibri" panose="020F0502020204030204" pitchFamily="34" charset="0"/>
                <a:cs typeface="Calibri" panose="020F0502020204030204" pitchFamily="34" charset="0"/>
              </a:rPr>
              <a:t>new </a:t>
            </a:r>
            <a:r>
              <a:rPr lang="en-US" sz="1600" b="1" dirty="0">
                <a:latin typeface="Calibri" panose="020F0502020204030204" pitchFamily="34" charset="0"/>
                <a:cs typeface="Calibri" panose="020F0502020204030204" pitchFamily="34" charset="0"/>
              </a:rPr>
              <a:t>]</a:t>
            </a:r>
          </a:p>
          <a:p>
            <a:pPr>
              <a:tabLst>
                <a:tab pos="1200150" algn="l"/>
              </a:tabLst>
            </a:pPr>
            <a:r>
              <a:rPr lang="en-US" sz="1600" b="1" dirty="0">
                <a:latin typeface="Calibri" panose="020F0502020204030204" pitchFamily="34" charset="0"/>
                <a:cs typeface="Calibri" panose="020F0502020204030204" pitchFamily="34" charset="0"/>
              </a:rPr>
              <a:t>[FOR EACH ROW]</a:t>
            </a:r>
          </a:p>
          <a:p>
            <a:pPr>
              <a:tabLst>
                <a:tab pos="1200150" algn="l"/>
              </a:tabLst>
            </a:pPr>
            <a:r>
              <a:rPr lang="en-US" sz="1600" b="1" dirty="0">
                <a:latin typeface="Calibri" panose="020F0502020204030204" pitchFamily="34" charset="0"/>
                <a:cs typeface="Calibri" panose="020F0502020204030204" pitchFamily="34" charset="0"/>
              </a:rPr>
              <a:t>[WHEN (</a:t>
            </a:r>
            <a:r>
              <a:rPr lang="en-US" sz="1600" b="1" i="1" dirty="0" err="1">
                <a:latin typeface="Calibri" panose="020F0502020204030204" pitchFamily="34" charset="0"/>
                <a:cs typeface="Calibri" panose="020F0502020204030204" pitchFamily="34" charset="0"/>
              </a:rPr>
              <a:t>condición</a:t>
            </a:r>
            <a:r>
              <a:rPr lang="en-US" sz="1600" b="1" dirty="0">
                <a:latin typeface="Calibri" panose="020F0502020204030204" pitchFamily="34" charset="0"/>
                <a:cs typeface="Calibri" panose="020F0502020204030204" pitchFamily="34" charset="0"/>
              </a:rPr>
              <a:t>)]</a:t>
            </a:r>
          </a:p>
          <a:p>
            <a:pPr>
              <a:tabLst>
                <a:tab pos="1200150" algn="l"/>
              </a:tabLst>
            </a:pPr>
            <a:r>
              <a:rPr lang="en-US" sz="1600" b="1" dirty="0">
                <a:latin typeface="Calibri" panose="020F0502020204030204" pitchFamily="34" charset="0"/>
                <a:cs typeface="Calibri" panose="020F0502020204030204" pitchFamily="34" charset="0"/>
              </a:rPr>
              <a:t>[DECLARE </a:t>
            </a:r>
            <a:r>
              <a:rPr lang="en-US" sz="1600" b="1" i="1" dirty="0">
                <a:latin typeface="Calibri" panose="020F0502020204030204" pitchFamily="34" charset="0"/>
                <a:cs typeface="Calibri" panose="020F0502020204030204" pitchFamily="34" charset="0"/>
              </a:rPr>
              <a:t>variables</a:t>
            </a:r>
            <a:r>
              <a:rPr lang="en-US" sz="1600" b="1" dirty="0">
                <a:latin typeface="Calibri" panose="020F0502020204030204" pitchFamily="34" charset="0"/>
                <a:cs typeface="Calibri" panose="020F0502020204030204" pitchFamily="34" charset="0"/>
              </a:rPr>
              <a:t>]]</a:t>
            </a:r>
          </a:p>
          <a:p>
            <a:pPr>
              <a:tabLst>
                <a:tab pos="1200150" algn="l"/>
              </a:tabLst>
            </a:pPr>
            <a:r>
              <a:rPr lang="en-US" sz="1600" b="1" dirty="0">
                <a:latin typeface="Calibri" panose="020F0502020204030204" pitchFamily="34" charset="0"/>
                <a:cs typeface="Calibri" panose="020F0502020204030204" pitchFamily="34" charset="0"/>
              </a:rPr>
              <a:t>[</a:t>
            </a:r>
            <a:r>
              <a:rPr lang="es-MX" sz="1600" b="1" dirty="0">
                <a:latin typeface="Calibri" panose="020F0502020204030204" pitchFamily="34" charset="0"/>
                <a:cs typeface="Calibri" panose="020F0502020204030204" pitchFamily="34" charset="0"/>
              </a:rPr>
              <a:t>CALL </a:t>
            </a:r>
            <a:r>
              <a:rPr lang="es-MX" sz="1600" b="1" i="1" dirty="0" err="1">
                <a:latin typeface="Calibri" panose="020F0502020204030204" pitchFamily="34" charset="0"/>
                <a:cs typeface="Calibri" panose="020F0502020204030204" pitchFamily="34" charset="0"/>
              </a:rPr>
              <a:t>nombre_procedimiento</a:t>
            </a:r>
            <a:r>
              <a:rPr lang="es-MX" sz="1600" b="1" dirty="0">
                <a:latin typeface="Calibri" panose="020F0502020204030204" pitchFamily="34" charset="0"/>
                <a:cs typeface="Calibri" panose="020F0502020204030204" pitchFamily="34" charset="0"/>
              </a:rPr>
              <a:t>]</a:t>
            </a:r>
          </a:p>
          <a:p>
            <a:pPr>
              <a:tabLst>
                <a:tab pos="1200150" algn="l"/>
              </a:tabLst>
            </a:pPr>
            <a:r>
              <a:rPr lang="en-US" sz="1600" b="1" dirty="0">
                <a:latin typeface="Calibri" panose="020F0502020204030204" pitchFamily="34" charset="0"/>
                <a:cs typeface="Calibri" panose="020F0502020204030204" pitchFamily="34" charset="0"/>
              </a:rPr>
              <a:t>BEGIN</a:t>
            </a:r>
          </a:p>
          <a:p>
            <a:pPr>
              <a:tabLst>
                <a:tab pos="1200150" algn="l"/>
              </a:tabLst>
            </a:pPr>
            <a:r>
              <a:rPr lang="en-US" sz="1600" b="1" i="1" dirty="0">
                <a:latin typeface="Calibri" panose="020F0502020204030204" pitchFamily="34" charset="0"/>
                <a:cs typeface="Calibri" panose="020F0502020204030204" pitchFamily="34" charset="0"/>
              </a:rPr>
              <a:t>  </a:t>
            </a:r>
            <a:r>
              <a:rPr lang="en-US" sz="1600" b="1" i="1" dirty="0" err="1">
                <a:latin typeface="Calibri" panose="020F0502020204030204" pitchFamily="34" charset="0"/>
                <a:cs typeface="Calibri" panose="020F0502020204030204" pitchFamily="34" charset="0"/>
              </a:rPr>
              <a:t>sentencias_ejecutables</a:t>
            </a:r>
            <a:endParaRPr lang="en-US" sz="1600" b="1" i="1" dirty="0">
              <a:latin typeface="Calibri" panose="020F0502020204030204" pitchFamily="34" charset="0"/>
              <a:cs typeface="Calibri" panose="020F0502020204030204" pitchFamily="34" charset="0"/>
            </a:endParaRPr>
          </a:p>
          <a:p>
            <a:pPr>
              <a:tabLst>
                <a:tab pos="1200150" algn="l"/>
              </a:tabLst>
            </a:pPr>
            <a:r>
              <a:rPr lang="en-US" sz="1600" b="1" dirty="0">
                <a:latin typeface="Calibri" panose="020F0502020204030204" pitchFamily="34" charset="0"/>
                <a:cs typeface="Calibri" panose="020F0502020204030204" pitchFamily="34" charset="0"/>
              </a:rPr>
              <a:t>[EXCEPTION ... ]</a:t>
            </a:r>
          </a:p>
          <a:p>
            <a:pPr>
              <a:tabLst>
                <a:tab pos="1200150" algn="l"/>
              </a:tabLst>
            </a:pPr>
            <a:r>
              <a:rPr lang="en-US" sz="1600" b="1" dirty="0">
                <a:latin typeface="Calibri" panose="020F0502020204030204" pitchFamily="34" charset="0"/>
                <a:cs typeface="Calibri" panose="020F0502020204030204" pitchFamily="34" charset="0"/>
              </a:rPr>
              <a:t>END [</a:t>
            </a:r>
            <a:r>
              <a:rPr lang="en-US" sz="1600" b="1" i="1" dirty="0" err="1">
                <a:latin typeface="Calibri" panose="020F0502020204030204" pitchFamily="34" charset="0"/>
                <a:cs typeface="Calibri" panose="020F0502020204030204" pitchFamily="34" charset="0"/>
              </a:rPr>
              <a:t>nombre_trigger</a:t>
            </a:r>
            <a:r>
              <a:rPr lang="en-US" sz="1600" b="1" dirty="0">
                <a:latin typeface="Calibri" panose="020F0502020204030204" pitchFamily="34" charset="0"/>
                <a:cs typeface="Calibri" panose="020F0502020204030204" pitchFamily="34" charset="0"/>
              </a:rPr>
              <a:t>];</a:t>
            </a:r>
          </a:p>
        </p:txBody>
      </p:sp>
      <p:sp>
        <p:nvSpPr>
          <p:cNvPr id="6" name="Rectángulo redondeado 4">
            <a:extLst>
              <a:ext uri="{FF2B5EF4-FFF2-40B4-BE49-F238E27FC236}">
                <a16:creationId xmlns:a16="http://schemas.microsoft.com/office/drawing/2014/main" id="{8E20A407-4847-416C-953B-011AB6B42D92}"/>
              </a:ext>
            </a:extLst>
          </p:cNvPr>
          <p:cNvSpPr/>
          <p:nvPr/>
        </p:nvSpPr>
        <p:spPr>
          <a:xfrm>
            <a:off x="2442072" y="1153608"/>
            <a:ext cx="1980000" cy="1800000"/>
          </a:xfrm>
          <a:prstGeom prst="roundRect">
            <a:avLst/>
          </a:prstGeom>
          <a:solidFill>
            <a:srgbClr val="17375E"/>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En el Comando </a:t>
            </a:r>
          </a:p>
          <a:p>
            <a:pPr algn="ctr">
              <a:defRPr/>
            </a:pPr>
            <a:r>
              <a:rPr lang="es-MX" sz="1600" b="1" dirty="0">
                <a:solidFill>
                  <a:srgbClr val="FFFFFF"/>
                </a:solidFill>
                <a:latin typeface="Calibri" panose="020F0502020204030204" pitchFamily="34" charset="0"/>
                <a:cs typeface="Calibri" panose="020F0502020204030204" pitchFamily="34" charset="0"/>
              </a:rPr>
              <a:t>se especifica la sentencia DML que activará al </a:t>
            </a:r>
            <a:r>
              <a:rPr lang="es-MX" sz="1600" b="1" dirty="0" err="1">
                <a:solidFill>
                  <a:srgbClr val="FFFFFF"/>
                </a:solidFill>
                <a:latin typeface="Calibri" panose="020F0502020204030204" pitchFamily="34" charset="0"/>
                <a:cs typeface="Calibri" panose="020F0502020204030204" pitchFamily="34" charset="0"/>
              </a:rPr>
              <a:t>Trigger</a:t>
            </a:r>
            <a:r>
              <a:rPr lang="es-MX" sz="1600" b="1" dirty="0">
                <a:solidFill>
                  <a:srgbClr val="FFFFFF"/>
                </a:solidFill>
                <a:latin typeface="Calibri" panose="020F0502020204030204" pitchFamily="34" charset="0"/>
                <a:cs typeface="Calibri" panose="020F0502020204030204" pitchFamily="34" charset="0"/>
              </a:rPr>
              <a:t> , las tabla asociada y el tiempo en que se activará</a:t>
            </a:r>
          </a:p>
        </p:txBody>
      </p:sp>
      <p:sp>
        <p:nvSpPr>
          <p:cNvPr id="7" name="Rectángulo redondeado 4">
            <a:extLst>
              <a:ext uri="{FF2B5EF4-FFF2-40B4-BE49-F238E27FC236}">
                <a16:creationId xmlns:a16="http://schemas.microsoft.com/office/drawing/2014/main" id="{5F803523-21DC-45B8-96B0-248642C6F22F}"/>
              </a:ext>
            </a:extLst>
          </p:cNvPr>
          <p:cNvSpPr/>
          <p:nvPr/>
        </p:nvSpPr>
        <p:spPr>
          <a:xfrm>
            <a:off x="4680925" y="1173813"/>
            <a:ext cx="1980000" cy="1800000"/>
          </a:xfrm>
          <a:prstGeom prst="roundRect">
            <a:avLst/>
          </a:prstGeom>
          <a:solidFill>
            <a:srgbClr val="86A33F"/>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En la  Restricción se define la condición que se tiene que verificar para que se ejecute la acción del </a:t>
            </a:r>
            <a:r>
              <a:rPr lang="es-MX" sz="1600" b="1" dirty="0" err="1">
                <a:solidFill>
                  <a:srgbClr val="FFFFFF"/>
                </a:solidFill>
                <a:latin typeface="Calibri" panose="020F0502020204030204" pitchFamily="34" charset="0"/>
                <a:cs typeface="Calibri" panose="020F0502020204030204" pitchFamily="34" charset="0"/>
              </a:rPr>
              <a:t>Trigger</a:t>
            </a:r>
            <a:endParaRPr lang="es-MX" sz="1600" b="1" dirty="0">
              <a:solidFill>
                <a:srgbClr val="FFFFFF"/>
              </a:solidFill>
              <a:latin typeface="Calibri" panose="020F0502020204030204" pitchFamily="34" charset="0"/>
              <a:cs typeface="Calibri" panose="020F0502020204030204" pitchFamily="34" charset="0"/>
            </a:endParaRPr>
          </a:p>
        </p:txBody>
      </p:sp>
      <p:sp>
        <p:nvSpPr>
          <p:cNvPr id="8" name="Rectángulo redondeado 4">
            <a:extLst>
              <a:ext uri="{FF2B5EF4-FFF2-40B4-BE49-F238E27FC236}">
                <a16:creationId xmlns:a16="http://schemas.microsoft.com/office/drawing/2014/main" id="{AD618CD0-5C33-4DC2-B957-DFF880DAC53B}"/>
              </a:ext>
            </a:extLst>
          </p:cNvPr>
          <p:cNvSpPr/>
          <p:nvPr/>
        </p:nvSpPr>
        <p:spPr>
          <a:xfrm>
            <a:off x="203219" y="1153608"/>
            <a:ext cx="1980000" cy="1800000"/>
          </a:xfrm>
          <a:prstGeom prst="roundRect">
            <a:avLst/>
          </a:prstGeom>
          <a:solidFill>
            <a:srgbClr val="EC700A"/>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rgbClr val="FFFFFF"/>
                </a:solidFill>
                <a:latin typeface="Calibri" panose="020F0502020204030204" pitchFamily="34" charset="0"/>
                <a:cs typeface="Calibri" panose="020F0502020204030204" pitchFamily="34" charset="0"/>
              </a:rPr>
              <a:t>Consta de tres partes: Comando, Restricción y Acción</a:t>
            </a:r>
            <a:endParaRPr lang="es-CL" sz="1600" b="1" dirty="0">
              <a:solidFill>
                <a:srgbClr val="FFFFFF"/>
              </a:solidFill>
              <a:latin typeface="Calibri" panose="020F0502020204030204" pitchFamily="34" charset="0"/>
              <a:cs typeface="Calibri" panose="020F0502020204030204" pitchFamily="34" charset="0"/>
            </a:endParaRPr>
          </a:p>
        </p:txBody>
      </p:sp>
      <p:sp>
        <p:nvSpPr>
          <p:cNvPr id="10" name="Rectángulo redondeado 4">
            <a:extLst>
              <a:ext uri="{FF2B5EF4-FFF2-40B4-BE49-F238E27FC236}">
                <a16:creationId xmlns:a16="http://schemas.microsoft.com/office/drawing/2014/main" id="{328502DB-6DC1-40B7-929E-E421660BBA12}"/>
              </a:ext>
            </a:extLst>
          </p:cNvPr>
          <p:cNvSpPr/>
          <p:nvPr/>
        </p:nvSpPr>
        <p:spPr>
          <a:xfrm>
            <a:off x="6919778" y="1153608"/>
            <a:ext cx="1980000" cy="1800000"/>
          </a:xfrm>
          <a:prstGeom prst="roundRect">
            <a:avLst/>
          </a:prstGeom>
          <a:solidFill>
            <a:srgbClr val="B94441"/>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CL" sz="1600" b="1" dirty="0">
                <a:solidFill>
                  <a:srgbClr val="FFFFFF"/>
                </a:solidFill>
                <a:latin typeface="Calibri" panose="020F0502020204030204" pitchFamily="34" charset="0"/>
                <a:cs typeface="Calibri" panose="020F0502020204030204" pitchFamily="34" charset="0"/>
              </a:rPr>
              <a:t>En la Acción se definen las tarea específica que realizará el </a:t>
            </a:r>
            <a:r>
              <a:rPr lang="es-CL" sz="1600" b="1" dirty="0" err="1">
                <a:solidFill>
                  <a:srgbClr val="FFFFFF"/>
                </a:solidFill>
                <a:latin typeface="Calibri" panose="020F0502020204030204" pitchFamily="34" charset="0"/>
                <a:cs typeface="Calibri" panose="020F0502020204030204" pitchFamily="34" charset="0"/>
              </a:rPr>
              <a:t>Trigger</a:t>
            </a:r>
            <a:r>
              <a:rPr lang="es-CL" sz="1600" b="1" dirty="0">
                <a:solidFill>
                  <a:srgbClr val="FFFFFF"/>
                </a:solidFill>
                <a:latin typeface="Calibri" panose="020F0502020204030204" pitchFamily="34" charset="0"/>
                <a:cs typeface="Calibri" panose="020F0502020204030204" pitchFamily="34" charset="0"/>
              </a:rPr>
              <a:t> (sentencias SQL y PL/SQL)</a:t>
            </a:r>
          </a:p>
        </p:txBody>
      </p:sp>
    </p:spTree>
    <p:extLst>
      <p:ext uri="{BB962C8B-B14F-4D97-AF65-F5344CB8AC3E}">
        <p14:creationId xmlns:p14="http://schemas.microsoft.com/office/powerpoint/2010/main" val="1437115640"/>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40C3AF-71AD-44E4-A372-072B1BA9180D}"/>
</file>

<file path=customXml/itemProps2.xml><?xml version="1.0" encoding="utf-8"?>
<ds:datastoreItem xmlns:ds="http://schemas.openxmlformats.org/officeDocument/2006/customXml" ds:itemID="{5EB971C6-F2CE-45F7-923D-04F57DF43F56}"/>
</file>

<file path=customXml/itemProps3.xml><?xml version="1.0" encoding="utf-8"?>
<ds:datastoreItem xmlns:ds="http://schemas.openxmlformats.org/officeDocument/2006/customXml" ds:itemID="{47555EFC-B0A5-4E31-870B-7CE8D59DBB84}"/>
</file>

<file path=docProps/app.xml><?xml version="1.0" encoding="utf-8"?>
<Properties xmlns="http://schemas.openxmlformats.org/officeDocument/2006/extended-properties" xmlns:vt="http://schemas.openxmlformats.org/officeDocument/2006/docPropsVTypes">
  <TotalTime>17043</TotalTime>
  <Words>6734</Words>
  <Application>Microsoft Office PowerPoint</Application>
  <PresentationFormat>Presentación en pantalla (4:3)</PresentationFormat>
  <Paragraphs>487</Paragraphs>
  <Slides>29</Slides>
  <Notes>27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29</vt:i4>
      </vt:variant>
    </vt:vector>
  </HeadingPairs>
  <TitlesOfParts>
    <vt:vector size="38" baseType="lpstr">
      <vt:lpstr>Wingdings</vt:lpstr>
      <vt:lpstr>Roboto Mono</vt:lpstr>
      <vt:lpstr>Roboto Condensed</vt:lpstr>
      <vt:lpstr>Calibri</vt:lpstr>
      <vt:lpstr>Bebas Neue</vt:lpstr>
      <vt:lpstr>Courier New</vt:lpstr>
      <vt:lpstr>Arial</vt:lpstr>
      <vt:lpstr>Franklin Gothic</vt:lpstr>
      <vt:lpstr>Tema de Office</vt:lpstr>
      <vt:lpstr>Creando Triggers</vt:lpstr>
      <vt:lpstr>Experiencia de Aprendizaje y Competencia Asociada</vt:lpstr>
      <vt:lpstr>Objetivos de la Clase</vt:lpstr>
      <vt:lpstr>Programando Acciones Automáticas a través de Triggers</vt:lpstr>
      <vt:lpstr>Conceptos Generales de Triggers</vt:lpstr>
      <vt:lpstr>Características de los  Triggers</vt:lpstr>
      <vt:lpstr>Eventos que un Trigger  puede Controlar</vt:lpstr>
      <vt:lpstr>Características de un Trigger Asociado a una Tabla</vt:lpstr>
      <vt:lpstr>Cómo crear un Trigger Asociado a una Tabla</vt:lpstr>
      <vt:lpstr>Tiempos de Ejecución de un Trigger Asociado a una Tabla</vt:lpstr>
      <vt:lpstr>Tipos de Triggers Asociados a una Tabla</vt:lpstr>
      <vt:lpstr>Crear un Trigger a Nivel de Sentencia</vt:lpstr>
      <vt:lpstr>Crear un Trigger a Nivel de Sentencia</vt:lpstr>
      <vt:lpstr>Crear un Trigger a Nivel de Sentencia</vt:lpstr>
      <vt:lpstr>Predicadores Condicionales en Triggers</vt:lpstr>
      <vt:lpstr>Uso de Estructuras de Datos OLD y NEW  en un Trigger</vt:lpstr>
      <vt:lpstr>Crear un Trigger a Nivel de Fila</vt:lpstr>
      <vt:lpstr>Crear un Trigger a Nivel de Fila</vt:lpstr>
      <vt:lpstr>Creación de Trigger a Nivel de Fila</vt:lpstr>
      <vt:lpstr>Creación de Trigger a Nivel de Fila</vt:lpstr>
      <vt:lpstr>Creación de Trigger a Nivel de Fila</vt:lpstr>
      <vt:lpstr>Creación de Trigger a Nivel de Fila</vt:lpstr>
      <vt:lpstr>Creación de Trigger a Nivel de Fila</vt:lpstr>
      <vt:lpstr>Creación de Trigger a Nivel de Fila</vt:lpstr>
      <vt:lpstr>Creación de Trigger a Nivel de Fila</vt:lpstr>
      <vt:lpstr>Creación de Trigger a Nivel de Fila</vt:lpstr>
      <vt:lpstr>Usando Restricciones en un Trigger a Nivel de Fila</vt:lpstr>
      <vt:lpstr>Eliminar un Trigger</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Gajardo</cp:lastModifiedBy>
  <cp:revision>1216</cp:revision>
  <dcterms:modified xsi:type="dcterms:W3CDTF">2021-06-15T22:01:32Z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